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52" r:id="rId2"/>
    <p:sldId id="289" r:id="rId3"/>
    <p:sldId id="258" r:id="rId4"/>
    <p:sldId id="259" r:id="rId5"/>
    <p:sldId id="260" r:id="rId6"/>
    <p:sldId id="261" r:id="rId7"/>
    <p:sldId id="262" r:id="rId8"/>
    <p:sldId id="263" r:id="rId9"/>
    <p:sldId id="265" r:id="rId10"/>
    <p:sldId id="267" r:id="rId11"/>
    <p:sldId id="268" r:id="rId12"/>
    <p:sldId id="269" r:id="rId13"/>
    <p:sldId id="270" r:id="rId14"/>
    <p:sldId id="285" r:id="rId15"/>
    <p:sldId id="273" r:id="rId16"/>
    <p:sldId id="274" r:id="rId17"/>
    <p:sldId id="275" r:id="rId18"/>
    <p:sldId id="276" r:id="rId19"/>
    <p:sldId id="290" r:id="rId20"/>
    <p:sldId id="291" r:id="rId21"/>
    <p:sldId id="280" r:id="rId22"/>
    <p:sldId id="281" r:id="rId23"/>
    <p:sldId id="282" r:id="rId24"/>
    <p:sldId id="283"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33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7BB402-B69D-4F56-B264-647AA43525FE}" type="datetimeFigureOut">
              <a:rPr lang="ru-RU" smtClean="0"/>
              <a:pPr/>
              <a:t>17.11.2022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87AAC-8645-4986-9696-A4E14DF5F7A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FB73A00-CEB5-44D3-807E-A3597488F30E}" type="slidenum">
              <a:rPr lang="ru-RU" smtClean="0"/>
              <a:t>1</a:t>
            </a:fld>
            <a:endParaRPr lang="ru-RU"/>
          </a:p>
        </p:txBody>
      </p:sp>
    </p:spTree>
    <p:extLst>
      <p:ext uri="{BB962C8B-B14F-4D97-AF65-F5344CB8AC3E}">
        <p14:creationId xmlns:p14="http://schemas.microsoft.com/office/powerpoint/2010/main" val="2104459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ABA5EC43-AB92-47DA-A0DB-49B887AA70EB}" type="datetimeFigureOut">
              <a:rPr lang="ru-RU" smtClean="0"/>
              <a:pPr/>
              <a:t>17.11.2022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6DF280-3223-4E00-9043-ACCF3F1BB4A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BA5EC43-AB92-47DA-A0DB-49B887AA70EB}" type="datetimeFigureOut">
              <a:rPr lang="ru-RU" smtClean="0"/>
              <a:pPr/>
              <a:t>17.11.2022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6DF280-3223-4E00-9043-ACCF3F1BB4A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BA5EC43-AB92-47DA-A0DB-49B887AA70EB}" type="datetimeFigureOut">
              <a:rPr lang="ru-RU" smtClean="0"/>
              <a:pPr/>
              <a:t>17.11.2022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6DF280-3223-4E00-9043-ACCF3F1BB4AA}"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4475"/>
            <a:ext cx="8385175" cy="1431925"/>
          </a:xfrm>
        </p:spPr>
        <p:txBody>
          <a:bodyPr/>
          <a:lstStyle/>
          <a:p>
            <a:r>
              <a:rPr lang="ru-RU"/>
              <a:t>Образец заголовка</a:t>
            </a:r>
          </a:p>
        </p:txBody>
      </p:sp>
      <p:sp>
        <p:nvSpPr>
          <p:cNvPr id="3" name="Содержимое 2"/>
          <p:cNvSpPr>
            <a:spLocks noGrp="1"/>
          </p:cNvSpPr>
          <p:nvPr>
            <p:ph sz="quarter" idx="1"/>
          </p:nvPr>
        </p:nvSpPr>
        <p:spPr>
          <a:xfrm>
            <a:off x="838200" y="1905000"/>
            <a:ext cx="3927475" cy="20193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4918075" y="1905000"/>
            <a:ext cx="3927475" cy="20193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half" idx="3"/>
          </p:nvPr>
        </p:nvSpPr>
        <p:spPr>
          <a:xfrm>
            <a:off x="838200" y="4076700"/>
            <a:ext cx="8007350" cy="20193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11"/>
          <p:cNvSpPr>
            <a:spLocks noGrp="1" noChangeArrowheads="1"/>
          </p:cNvSpPr>
          <p:nvPr>
            <p:ph type="dt" sz="half" idx="10"/>
          </p:nvPr>
        </p:nvSpPr>
        <p:spPr/>
        <p:txBody>
          <a:bodyPr/>
          <a:lstStyle>
            <a:lvl1pPr>
              <a:defRPr/>
            </a:lvl1pPr>
          </a:lstStyle>
          <a:p>
            <a:pPr>
              <a:defRPr/>
            </a:pPr>
            <a:r>
              <a:rPr lang="ru-RU"/>
              <a:t>Плугатаренко О.В.</a:t>
            </a:r>
          </a:p>
        </p:txBody>
      </p:sp>
      <p:sp>
        <p:nvSpPr>
          <p:cNvPr id="7" name="Rectangle 12"/>
          <p:cNvSpPr>
            <a:spLocks noGrp="1" noChangeArrowheads="1"/>
          </p:cNvSpPr>
          <p:nvPr>
            <p:ph type="ftr" sz="quarter" idx="11"/>
          </p:nvPr>
        </p:nvSpPr>
        <p:spPr/>
        <p:txBody>
          <a:bodyPr/>
          <a:lstStyle>
            <a:lvl1pPr>
              <a:defRPr/>
            </a:lvl1pPr>
          </a:lstStyle>
          <a:p>
            <a:pPr>
              <a:defRPr/>
            </a:pPr>
            <a:endParaRPr lang="ru-RU"/>
          </a:p>
        </p:txBody>
      </p:sp>
      <p:sp>
        <p:nvSpPr>
          <p:cNvPr id="8" name="Rectangle 13"/>
          <p:cNvSpPr>
            <a:spLocks noGrp="1" noChangeArrowheads="1"/>
          </p:cNvSpPr>
          <p:nvPr>
            <p:ph type="sldNum" sz="quarter" idx="12"/>
          </p:nvPr>
        </p:nvSpPr>
        <p:spPr/>
        <p:txBody>
          <a:bodyPr/>
          <a:lstStyle>
            <a:lvl1pPr>
              <a:defRPr/>
            </a:lvl1pPr>
          </a:lstStyle>
          <a:p>
            <a:pPr>
              <a:defRPr/>
            </a:pPr>
            <a:fld id="{4E7C4FA5-260B-4560-9748-C1075027603D}" type="slidenum">
              <a:rPr lang="ru-RU"/>
              <a:pPr>
                <a:defRPr/>
              </a:pPr>
              <a:t>‹#›</a:t>
            </a:fld>
            <a:endParaRPr lang="ru-RU"/>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4475"/>
            <a:ext cx="8385175" cy="1431925"/>
          </a:xfrm>
        </p:spPr>
        <p:txBody>
          <a:bodyPr/>
          <a:lstStyle/>
          <a:p>
            <a:r>
              <a:rPr lang="ru-RU"/>
              <a:t>Образец заголовка</a:t>
            </a:r>
          </a:p>
        </p:txBody>
      </p:sp>
      <p:sp>
        <p:nvSpPr>
          <p:cNvPr id="3" name="Содержимое 2"/>
          <p:cNvSpPr>
            <a:spLocks noGrp="1"/>
          </p:cNvSpPr>
          <p:nvPr>
            <p:ph sz="half" idx="1"/>
          </p:nvPr>
        </p:nvSpPr>
        <p:spPr>
          <a:xfrm>
            <a:off x="838200" y="1905000"/>
            <a:ext cx="3927475" cy="4191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918075" y="1905000"/>
            <a:ext cx="3927475" cy="4191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11"/>
          <p:cNvSpPr>
            <a:spLocks noGrp="1" noChangeArrowheads="1"/>
          </p:cNvSpPr>
          <p:nvPr>
            <p:ph type="dt" sz="half" idx="10"/>
          </p:nvPr>
        </p:nvSpPr>
        <p:spPr/>
        <p:txBody>
          <a:bodyPr/>
          <a:lstStyle>
            <a:lvl1pPr>
              <a:defRPr/>
            </a:lvl1pPr>
          </a:lstStyle>
          <a:p>
            <a:pPr>
              <a:defRPr/>
            </a:pPr>
            <a:r>
              <a:rPr lang="ru-RU"/>
              <a:t>Плугатаренко О.В.</a:t>
            </a:r>
          </a:p>
        </p:txBody>
      </p:sp>
      <p:sp>
        <p:nvSpPr>
          <p:cNvPr id="6" name="Rectangle 12"/>
          <p:cNvSpPr>
            <a:spLocks noGrp="1" noChangeArrowheads="1"/>
          </p:cNvSpPr>
          <p:nvPr>
            <p:ph type="ftr" sz="quarter" idx="11"/>
          </p:nvPr>
        </p:nvSpPr>
        <p:spPr/>
        <p:txBody>
          <a:bodyPr/>
          <a:lstStyle>
            <a:lvl1pPr>
              <a:defRPr/>
            </a:lvl1pPr>
          </a:lstStyle>
          <a:p>
            <a:pPr>
              <a:defRPr/>
            </a:pPr>
            <a:endParaRPr lang="ru-RU"/>
          </a:p>
        </p:txBody>
      </p:sp>
      <p:sp>
        <p:nvSpPr>
          <p:cNvPr id="7" name="Rectangle 13"/>
          <p:cNvSpPr>
            <a:spLocks noGrp="1" noChangeArrowheads="1"/>
          </p:cNvSpPr>
          <p:nvPr>
            <p:ph type="sldNum" sz="quarter" idx="12"/>
          </p:nvPr>
        </p:nvSpPr>
        <p:spPr/>
        <p:txBody>
          <a:bodyPr/>
          <a:lstStyle>
            <a:lvl1pPr>
              <a:defRPr/>
            </a:lvl1pPr>
          </a:lstStyle>
          <a:p>
            <a:pPr>
              <a:defRPr/>
            </a:pPr>
            <a:fld id="{D69641BC-12EF-4F27-8A8A-E1498C89BD29}" type="slidenum">
              <a:rPr lang="ru-RU"/>
              <a:pPr>
                <a:defRPr/>
              </a:pPr>
              <a:t>‹#›</a:t>
            </a:fld>
            <a:endParaRPr lang="ru-RU"/>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BA5EC43-AB92-47DA-A0DB-49B887AA70EB}" type="datetimeFigureOut">
              <a:rPr lang="ru-RU" smtClean="0"/>
              <a:pPr/>
              <a:t>17.11.2022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6DF280-3223-4E00-9043-ACCF3F1BB4A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BA5EC43-AB92-47DA-A0DB-49B887AA70EB}" type="datetimeFigureOut">
              <a:rPr lang="ru-RU" smtClean="0"/>
              <a:pPr/>
              <a:t>17.11.2022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6DF280-3223-4E00-9043-ACCF3F1BB4A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BA5EC43-AB92-47DA-A0DB-49B887AA70EB}" type="datetimeFigureOut">
              <a:rPr lang="ru-RU" smtClean="0"/>
              <a:pPr/>
              <a:t>17.11.2022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6DF280-3223-4E00-9043-ACCF3F1BB4A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BA5EC43-AB92-47DA-A0DB-49B887AA70EB}" type="datetimeFigureOut">
              <a:rPr lang="ru-RU" smtClean="0"/>
              <a:pPr/>
              <a:t>17.11.2022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A6DF280-3223-4E00-9043-ACCF3F1BB4A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BA5EC43-AB92-47DA-A0DB-49B887AA70EB}" type="datetimeFigureOut">
              <a:rPr lang="ru-RU" smtClean="0"/>
              <a:pPr/>
              <a:t>17.11.2022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A6DF280-3223-4E00-9043-ACCF3F1BB4A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A5EC43-AB92-47DA-A0DB-49B887AA70EB}" type="datetimeFigureOut">
              <a:rPr lang="ru-RU" smtClean="0"/>
              <a:pPr/>
              <a:t>17.11.2022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A6DF280-3223-4E00-9043-ACCF3F1BB4A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BA5EC43-AB92-47DA-A0DB-49B887AA70EB}" type="datetimeFigureOut">
              <a:rPr lang="ru-RU" smtClean="0"/>
              <a:pPr/>
              <a:t>17.11.2022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6DF280-3223-4E00-9043-ACCF3F1BB4A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BA5EC43-AB92-47DA-A0DB-49B887AA70EB}" type="datetimeFigureOut">
              <a:rPr lang="ru-RU" smtClean="0"/>
              <a:pPr/>
              <a:t>17.11.2022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6DF280-3223-4E00-9043-ACCF3F1BB4A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5EC43-AB92-47DA-A0DB-49B887AA70EB}" type="datetimeFigureOut">
              <a:rPr lang="ru-RU" smtClean="0"/>
              <a:pPr/>
              <a:t>17.11.2022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DF280-3223-4E00-9043-ACCF3F1BB4A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3"/>
          <p:cNvSpPr txBox="1">
            <a:spLocks/>
          </p:cNvSpPr>
          <p:nvPr/>
        </p:nvSpPr>
        <p:spPr>
          <a:xfrm>
            <a:off x="457200" y="476672"/>
            <a:ext cx="8686800" cy="706090"/>
          </a:xfrm>
          <a:prstGeom prst="rect">
            <a:avLst/>
          </a:prstGeom>
          <a:solidFill>
            <a:srgbClr val="1F497D"/>
          </a:solidFill>
          <a:ln>
            <a:noFill/>
          </a:ln>
          <a:effectLst/>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spcBef>
                <a:spcPts val="0"/>
              </a:spcBef>
              <a:buNone/>
            </a:pPr>
            <a:r>
              <a:rPr lang="ru-RU" sz="2400" dirty="0">
                <a:solidFill>
                  <a:schemeClr val="bg1"/>
                </a:solidFill>
              </a:rPr>
              <a:t>УНИВЕРСИТЕТСКИЙ ЛЕКТОРИЙ ДЛЯ СТАРШЕКЛАССНИКОВ</a:t>
            </a:r>
            <a:endParaRPr lang="ru-RU" sz="2400" dirty="0">
              <a:solidFill>
                <a:schemeClr val="bg1"/>
              </a:solidFill>
              <a:latin typeface="+mj-lt"/>
              <a:ea typeface="Verdana" pitchFamily="34" charset="0"/>
              <a:cs typeface="Verdana" pitchFamily="34" charset="0"/>
            </a:endParaRPr>
          </a:p>
        </p:txBody>
      </p:sp>
      <p:sp>
        <p:nvSpPr>
          <p:cNvPr id="2" name="Прямоугольник 1"/>
          <p:cNvSpPr/>
          <p:nvPr/>
        </p:nvSpPr>
        <p:spPr>
          <a:xfrm>
            <a:off x="107504" y="2420888"/>
            <a:ext cx="8856984" cy="2185214"/>
          </a:xfrm>
          <a:prstGeom prst="rect">
            <a:avLst/>
          </a:prstGeom>
        </p:spPr>
        <p:txBody>
          <a:bodyPr wrap="square">
            <a:spAutoFit/>
          </a:bodyPr>
          <a:lstStyle/>
          <a:p>
            <a:pPr algn="ctr">
              <a:defRPr/>
            </a:pPr>
            <a:r>
              <a:rPr lang="ru-RU" sz="3600" b="1" dirty="0">
                <a:solidFill>
                  <a:schemeClr val="tx2">
                    <a:lumMod val="75000"/>
                  </a:schemeClr>
                </a:solidFill>
                <a:latin typeface="+mj-lt"/>
              </a:rPr>
              <a:t>Тема лекции:</a:t>
            </a:r>
          </a:p>
          <a:p>
            <a:pPr algn="ctr">
              <a:defRPr/>
            </a:pPr>
            <a:r>
              <a:rPr lang="ru-RU" sz="3600" b="1" dirty="0">
                <a:solidFill>
                  <a:schemeClr val="tx2">
                    <a:lumMod val="75000"/>
                  </a:schemeClr>
                </a:solidFill>
                <a:latin typeface="+mj-lt"/>
              </a:rPr>
              <a:t>«Особенности регулирования трудовых отношений»</a:t>
            </a:r>
            <a:r>
              <a:rPr lang="en-US" sz="3600" b="1" dirty="0">
                <a:solidFill>
                  <a:schemeClr val="tx2">
                    <a:lumMod val="75000"/>
                  </a:schemeClr>
                </a:solidFill>
                <a:latin typeface="+mj-lt"/>
              </a:rPr>
              <a:t> </a:t>
            </a:r>
            <a:endParaRPr lang="ru-RU" sz="3600" b="1" dirty="0">
              <a:solidFill>
                <a:schemeClr val="tx2">
                  <a:lumMod val="75000"/>
                </a:schemeClr>
              </a:solidFill>
              <a:latin typeface="+mj-lt"/>
            </a:endParaRPr>
          </a:p>
          <a:p>
            <a:pPr algn="ctr">
              <a:defRPr/>
            </a:pPr>
            <a:endParaRPr lang="ru-RU" sz="2800" dirty="0">
              <a:solidFill>
                <a:schemeClr val="tx2">
                  <a:lumMod val="75000"/>
                </a:schemeClr>
              </a:solidFill>
              <a:latin typeface="+mj-lt"/>
            </a:endParaRPr>
          </a:p>
        </p:txBody>
      </p:sp>
      <p:sp>
        <p:nvSpPr>
          <p:cNvPr id="3" name="Прямоугольник 2"/>
          <p:cNvSpPr/>
          <p:nvPr/>
        </p:nvSpPr>
        <p:spPr>
          <a:xfrm>
            <a:off x="472683" y="5145574"/>
            <a:ext cx="8507288" cy="1643527"/>
          </a:xfrm>
          <a:prstGeom prst="rect">
            <a:avLst/>
          </a:prstGeom>
        </p:spPr>
        <p:txBody>
          <a:bodyPr wrap="square">
            <a:spAutoFit/>
          </a:bodyPr>
          <a:lstStyle/>
          <a:p>
            <a:pPr marL="342900" lvl="0" indent="19050" algn="r" fontAlgn="base">
              <a:spcBef>
                <a:spcPct val="20000"/>
              </a:spcBef>
              <a:spcAft>
                <a:spcPct val="0"/>
              </a:spcAft>
              <a:buClr>
                <a:srgbClr val="FFCC00"/>
              </a:buClr>
              <a:buSzPct val="70000"/>
              <a:defRPr/>
            </a:pPr>
            <a:r>
              <a:rPr lang="ru-RU" sz="2400" b="1" i="1" kern="0" dirty="0" err="1">
                <a:solidFill>
                  <a:srgbClr val="1F497D">
                    <a:lumMod val="75000"/>
                  </a:srgbClr>
                </a:solidFill>
              </a:rPr>
              <a:t>Рузаева</a:t>
            </a:r>
            <a:r>
              <a:rPr lang="ru-RU" sz="2400" b="1" i="1" kern="0" dirty="0">
                <a:solidFill>
                  <a:srgbClr val="1F497D">
                    <a:lumMod val="75000"/>
                  </a:srgbClr>
                </a:solidFill>
              </a:rPr>
              <a:t> Елена Михайловна, </a:t>
            </a:r>
            <a:endParaRPr lang="en-US" sz="2400" b="1" i="1" kern="0" dirty="0">
              <a:solidFill>
                <a:srgbClr val="1F497D">
                  <a:lumMod val="75000"/>
                </a:srgbClr>
              </a:solidFill>
            </a:endParaRPr>
          </a:p>
          <a:p>
            <a:pPr marL="342900" lvl="0" indent="19050" algn="r" fontAlgn="base">
              <a:spcBef>
                <a:spcPct val="20000"/>
              </a:spcBef>
              <a:spcAft>
                <a:spcPct val="0"/>
              </a:spcAft>
              <a:buClr>
                <a:srgbClr val="FFCC00"/>
              </a:buClr>
              <a:buSzPct val="70000"/>
              <a:defRPr/>
            </a:pPr>
            <a:r>
              <a:rPr lang="ru-RU" sz="2400" i="1" kern="0" dirty="0">
                <a:solidFill>
                  <a:srgbClr val="1F497D">
                    <a:lumMod val="75000"/>
                  </a:srgbClr>
                </a:solidFill>
              </a:rPr>
              <a:t>кандидат юридических наук, кандидат педагогических наук, доцент кафедры гражданского права и процесса ОГУ, руководитель Юридической клиники ОГУ</a:t>
            </a:r>
            <a:endParaRPr lang="ru-RU" sz="2400" kern="0" dirty="0">
              <a:solidFill>
                <a:srgbClr val="1F497D">
                  <a:lumMod val="75000"/>
                </a:srgbClr>
              </a:solidFill>
            </a:endParaRPr>
          </a:p>
        </p:txBody>
      </p:sp>
    </p:spTree>
    <p:extLst>
      <p:ext uri="{BB962C8B-B14F-4D97-AF65-F5344CB8AC3E}">
        <p14:creationId xmlns:p14="http://schemas.microsoft.com/office/powerpoint/2010/main" val="1548075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4"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7652" name="WordArt 4"/>
          <p:cNvSpPr>
            <a:spLocks noChangeArrowheads="1" noChangeShapeType="1" noTextEdit="1"/>
          </p:cNvSpPr>
          <p:nvPr/>
        </p:nvSpPr>
        <p:spPr bwMode="auto">
          <a:xfrm>
            <a:off x="1547664" y="2276872"/>
            <a:ext cx="1676400" cy="1371600"/>
          </a:xfrm>
          <a:prstGeom prst="rect">
            <a:avLst/>
          </a:prstGeom>
        </p:spPr>
        <p:txBody>
          <a:bodyPr wrap="none" fromWordArt="1">
            <a:prstTxWarp prst="textPlain">
              <a:avLst>
                <a:gd name="adj" fmla="val 50000"/>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ru-RU" sz="6000" b="1" kern="1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60007" dist="310007" dir="7680000" sy="30000" kx="1300200" algn="ctr" rotWithShape="0">
                    <a:prstClr val="black">
                      <a:alpha val="32000"/>
                    </a:prstClr>
                  </a:outerShdw>
                </a:effectLst>
                <a:latin typeface="Arial"/>
                <a:cs typeface="Arial"/>
              </a:rPr>
              <a:t>14</a:t>
            </a:r>
          </a:p>
        </p:txBody>
      </p:sp>
      <p:sp>
        <p:nvSpPr>
          <p:cNvPr id="27653" name="WordArt 5"/>
          <p:cNvSpPr>
            <a:spLocks noChangeArrowheads="1" noChangeShapeType="1" noTextEdit="1"/>
          </p:cNvSpPr>
          <p:nvPr/>
        </p:nvSpPr>
        <p:spPr bwMode="auto">
          <a:xfrm>
            <a:off x="6629400" y="2209800"/>
            <a:ext cx="1676400" cy="1447800"/>
          </a:xfrm>
          <a:prstGeom prst="rect">
            <a:avLst/>
          </a:prstGeom>
        </p:spPr>
        <p:txBody>
          <a:bodyPr wrap="none" fromWordArt="1">
            <a:prstTxWarp prst="textPlain">
              <a:avLst>
                <a:gd name="adj" fmla="val 50000"/>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ru-RU" sz="6000" b="1" kern="1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60007" dist="200025" dir="15000000" sy="30000" kx="-1800000" algn="bl" rotWithShape="0">
                    <a:prstClr val="black">
                      <a:alpha val="32000"/>
                    </a:prstClr>
                  </a:outerShdw>
                </a:effectLst>
                <a:latin typeface="Arial"/>
                <a:cs typeface="Arial"/>
              </a:rPr>
              <a:t>15</a:t>
            </a:r>
          </a:p>
        </p:txBody>
      </p:sp>
      <p:sp>
        <p:nvSpPr>
          <p:cNvPr id="27654" name="WordArt 6"/>
          <p:cNvSpPr>
            <a:spLocks noChangeArrowheads="1" noChangeShapeType="1" noTextEdit="1"/>
          </p:cNvSpPr>
          <p:nvPr/>
        </p:nvSpPr>
        <p:spPr bwMode="auto">
          <a:xfrm>
            <a:off x="4139952" y="3789040"/>
            <a:ext cx="1447800" cy="1524000"/>
          </a:xfrm>
          <a:prstGeom prst="rect">
            <a:avLst/>
          </a:prstGeom>
        </p:spPr>
        <p:txBody>
          <a:bodyPr wrap="none" fromWordArt="1">
            <a:prstTxWarp prst="textPlain">
              <a:avLst>
                <a:gd name="adj" fmla="val 5000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ru-RU" sz="60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4">
                      <a:satMod val="175000"/>
                      <a:alpha val="40000"/>
                    </a:schemeClr>
                  </a:glow>
                  <a:outerShdw blurRad="75057" dist="38100" dir="5400000" sy="-20000" rotWithShape="0">
                    <a:prstClr val="black">
                      <a:alpha val="25000"/>
                    </a:prstClr>
                  </a:outerShdw>
                  <a:reflection blurRad="12700" stA="50000" endPos="50000" dist="5000" dir="5400000" sy="-100000" rotWithShape="0"/>
                </a:effectLst>
                <a:latin typeface="Arial"/>
                <a:cs typeface="Arial"/>
              </a:rPr>
              <a:t>16</a:t>
            </a:r>
          </a:p>
        </p:txBody>
      </p:sp>
      <p:sp>
        <p:nvSpPr>
          <p:cNvPr id="27655" name="AutoShape 7" descr="Букет"/>
          <p:cNvSpPr>
            <a:spLocks noChangeArrowheads="1"/>
          </p:cNvSpPr>
          <p:nvPr/>
        </p:nvSpPr>
        <p:spPr bwMode="auto">
          <a:xfrm>
            <a:off x="1116013" y="3860800"/>
            <a:ext cx="2390775" cy="1343025"/>
          </a:xfrm>
          <a:prstGeom prst="round2DiagRect">
            <a:avLst/>
          </a:prstGeom>
          <a:gradFill>
            <a:gsLst>
              <a:gs pos="0">
                <a:srgbClr val="0070C0"/>
              </a:gs>
              <a:gs pos="50000">
                <a:schemeClr val="accent1">
                  <a:tint val="44500"/>
                  <a:satMod val="160000"/>
                </a:schemeClr>
              </a:gs>
              <a:gs pos="100000">
                <a:schemeClr val="accent1">
                  <a:tint val="23500"/>
                  <a:satMod val="160000"/>
                </a:schemeClr>
              </a:gs>
            </a:gsLst>
            <a:lin ang="5400000" scaled="0"/>
          </a:gra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b="1">
                <a:solidFill>
                  <a:schemeClr val="tx1"/>
                </a:solidFill>
                <a:latin typeface="Tahoma" pitchFamily="34" charset="0"/>
                <a:cs typeface="Tahoma" pitchFamily="34" charset="0"/>
              </a:rPr>
              <a:t>с письменного </a:t>
            </a:r>
          </a:p>
          <a:p>
            <a:pPr>
              <a:defRPr/>
            </a:pPr>
            <a:r>
              <a:rPr lang="ru-RU" b="1">
                <a:solidFill>
                  <a:schemeClr val="tx1"/>
                </a:solidFill>
                <a:latin typeface="Tahoma" pitchFamily="34" charset="0"/>
                <a:cs typeface="Tahoma" pitchFamily="34" charset="0"/>
              </a:rPr>
              <a:t>согласия одного </a:t>
            </a:r>
          </a:p>
          <a:p>
            <a:pPr>
              <a:defRPr/>
            </a:pPr>
            <a:r>
              <a:rPr lang="ru-RU" b="1">
                <a:solidFill>
                  <a:schemeClr val="tx1"/>
                </a:solidFill>
                <a:latin typeface="Tahoma" pitchFamily="34" charset="0"/>
                <a:cs typeface="Tahoma" pitchFamily="34" charset="0"/>
              </a:rPr>
              <a:t>из родителей</a:t>
            </a:r>
            <a:r>
              <a:rPr lang="ru-RU">
                <a:solidFill>
                  <a:schemeClr val="tx1"/>
                </a:solidFill>
                <a:latin typeface="Tahoma" pitchFamily="34" charset="0"/>
                <a:cs typeface="Tahoma" pitchFamily="34" charset="0"/>
              </a:rPr>
              <a:t> </a:t>
            </a:r>
          </a:p>
        </p:txBody>
      </p:sp>
      <p:sp>
        <p:nvSpPr>
          <p:cNvPr id="27656" name="AutoShape 8" descr="Букет"/>
          <p:cNvSpPr>
            <a:spLocks noChangeArrowheads="1"/>
          </p:cNvSpPr>
          <p:nvPr/>
        </p:nvSpPr>
        <p:spPr bwMode="auto">
          <a:xfrm>
            <a:off x="3348038" y="5805488"/>
            <a:ext cx="2824162" cy="762000"/>
          </a:xfrm>
          <a:prstGeom prst="round2DiagRect">
            <a:avLst/>
          </a:prstGeom>
          <a:gradFill>
            <a:gsLst>
              <a:gs pos="0">
                <a:srgbClr val="0070C0"/>
              </a:gs>
              <a:gs pos="50000">
                <a:schemeClr val="accent1">
                  <a:tint val="44500"/>
                  <a:satMod val="160000"/>
                </a:schemeClr>
              </a:gs>
              <a:gs pos="100000">
                <a:schemeClr val="accent1">
                  <a:tint val="23500"/>
                  <a:satMod val="160000"/>
                </a:schemeClr>
              </a:gs>
            </a:gsLst>
            <a:lin ang="5400000" scaled="0"/>
          </a:gra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ru-RU" sz="2400" b="1">
                <a:solidFill>
                  <a:schemeClr val="tx1"/>
                </a:solidFill>
                <a:effectLst>
                  <a:outerShdw blurRad="38100" dist="38100" dir="2700000" algn="tl">
                    <a:srgbClr val="FFFFFF"/>
                  </a:outerShdw>
                </a:effectLst>
                <a:latin typeface="Tahoma" pitchFamily="34" charset="0"/>
                <a:cs typeface="Tahoma" pitchFamily="34" charset="0"/>
              </a:rPr>
              <a:t>самостоятельно</a:t>
            </a:r>
          </a:p>
        </p:txBody>
      </p:sp>
      <p:sp>
        <p:nvSpPr>
          <p:cNvPr id="27657" name="AutoShape 9" descr="Букет"/>
          <p:cNvSpPr>
            <a:spLocks noChangeArrowheads="1"/>
          </p:cNvSpPr>
          <p:nvPr/>
        </p:nvSpPr>
        <p:spPr bwMode="auto">
          <a:xfrm>
            <a:off x="6300788" y="3789363"/>
            <a:ext cx="2592387" cy="1871662"/>
          </a:xfrm>
          <a:prstGeom prst="round2DiagRect">
            <a:avLst/>
          </a:prstGeom>
          <a:gradFill>
            <a:gsLst>
              <a:gs pos="0">
                <a:srgbClr val="0070C0"/>
              </a:gs>
              <a:gs pos="50000">
                <a:schemeClr val="accent1">
                  <a:tint val="44500"/>
                  <a:satMod val="160000"/>
                </a:schemeClr>
              </a:gs>
              <a:gs pos="100000">
                <a:schemeClr val="accent1">
                  <a:tint val="23500"/>
                  <a:satMod val="160000"/>
                </a:schemeClr>
              </a:gs>
            </a:gsLst>
            <a:lin ang="5400000" scaled="0"/>
          </a:gra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b="1">
                <a:solidFill>
                  <a:schemeClr val="tx1"/>
                </a:solidFill>
                <a:latin typeface="Tahoma" pitchFamily="34" charset="0"/>
                <a:cs typeface="Tahoma" pitchFamily="34" charset="0"/>
              </a:rPr>
              <a:t>после получения </a:t>
            </a:r>
          </a:p>
          <a:p>
            <a:pPr>
              <a:defRPr/>
            </a:pPr>
            <a:r>
              <a:rPr lang="ru-RU" b="1">
                <a:solidFill>
                  <a:schemeClr val="tx1"/>
                </a:solidFill>
                <a:latin typeface="Tahoma" pitchFamily="34" charset="0"/>
                <a:cs typeface="Tahoma" pitchFamily="34" charset="0"/>
              </a:rPr>
              <a:t>основного общего</a:t>
            </a:r>
          </a:p>
          <a:p>
            <a:pPr>
              <a:defRPr/>
            </a:pPr>
            <a:r>
              <a:rPr lang="ru-RU" b="1">
                <a:solidFill>
                  <a:schemeClr val="tx1"/>
                </a:solidFill>
                <a:latin typeface="Tahoma" pitchFamily="34" charset="0"/>
                <a:cs typeface="Tahoma" pitchFamily="34" charset="0"/>
              </a:rPr>
              <a:t>образования</a:t>
            </a:r>
            <a:endParaRPr lang="ru-RU" sz="1600" b="1">
              <a:solidFill>
                <a:schemeClr val="tx1"/>
              </a:solidFill>
              <a:latin typeface="Tahoma" pitchFamily="34" charset="0"/>
              <a:cs typeface="Tahoma" pitchFamily="34" charset="0"/>
            </a:endParaRPr>
          </a:p>
        </p:txBody>
      </p:sp>
      <p:sp>
        <p:nvSpPr>
          <p:cNvPr id="13" name="Заголовок 5"/>
          <p:cNvSpPr txBox="1">
            <a:spLocks/>
          </p:cNvSpPr>
          <p:nvPr/>
        </p:nvSpPr>
        <p:spPr bwMode="auto">
          <a:xfrm>
            <a:off x="1258888" y="239713"/>
            <a:ext cx="7046912" cy="1749425"/>
          </a:xfrm>
          <a:prstGeom prst="rect">
            <a:avLst/>
          </a:prstGeom>
          <a:noFill/>
          <a:ln w="9525">
            <a:noFill/>
            <a:miter lim="800000"/>
            <a:headEnd/>
            <a:tailEnd/>
          </a:ln>
          <a:effectLst/>
        </p:spPr>
        <p:txBody>
          <a:bodyPr anchor="ctr"/>
          <a:lstStyle/>
          <a:p>
            <a:pPr algn="ctr">
              <a:defRPr/>
            </a:pPr>
            <a:r>
              <a:rPr lang="ru-RU" sz="2800" b="1">
                <a:solidFill>
                  <a:srgbClr val="0070C0"/>
                </a:solidFill>
                <a:effectLst>
                  <a:outerShdw blurRad="38100" dist="38100" dir="2700000" algn="tl">
                    <a:srgbClr val="C0C0C0"/>
                  </a:outerShdw>
                </a:effectLst>
                <a:latin typeface="Tahoma" pitchFamily="34" charset="0"/>
                <a:cs typeface="Tahoma" pitchFamily="34" charset="0"/>
              </a:rPr>
              <a:t>Возраст, с которого допускается заключение трудового договора </a:t>
            </a:r>
          </a:p>
          <a:p>
            <a:pPr algn="ctr">
              <a:defRPr/>
            </a:pPr>
            <a:r>
              <a:rPr lang="ru-RU" sz="2800" b="1">
                <a:solidFill>
                  <a:srgbClr val="0070C0"/>
                </a:solidFill>
                <a:effectLst>
                  <a:outerShdw blurRad="38100" dist="38100" dir="2700000" algn="tl">
                    <a:srgbClr val="C0C0C0"/>
                  </a:outerShdw>
                </a:effectLst>
                <a:latin typeface="Tahoma" pitchFamily="34" charset="0"/>
                <a:cs typeface="Tahoma" pitchFamily="34" charset="0"/>
              </a:rPr>
              <a:t>(ст.63 ТК РФ)</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7654"/>
                                        </p:tgtEl>
                                        <p:attrNameLst>
                                          <p:attrName>style.visibility</p:attrName>
                                        </p:attrNameLst>
                                      </p:cBhvr>
                                      <p:to>
                                        <p:strVal val="visible"/>
                                      </p:to>
                                    </p:set>
                                    <p:anim calcmode="lin" valueType="num">
                                      <p:cBhvr>
                                        <p:cTn id="7" dur="500" decel="50000" fill="hold">
                                          <p:stCondLst>
                                            <p:cond delay="0"/>
                                          </p:stCondLst>
                                        </p:cTn>
                                        <p:tgtEl>
                                          <p:spTgt spid="2765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765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7654"/>
                                        </p:tgtEl>
                                        <p:attrNameLst>
                                          <p:attrName>ppt_w</p:attrName>
                                        </p:attrNameLst>
                                      </p:cBhvr>
                                      <p:tavLst>
                                        <p:tav tm="0">
                                          <p:val>
                                            <p:strVal val="#ppt_w*.05"/>
                                          </p:val>
                                        </p:tav>
                                        <p:tav tm="100000">
                                          <p:val>
                                            <p:strVal val="#ppt_w"/>
                                          </p:val>
                                        </p:tav>
                                      </p:tavLst>
                                    </p:anim>
                                    <p:anim calcmode="lin" valueType="num">
                                      <p:cBhvr>
                                        <p:cTn id="10" dur="1000" fill="hold"/>
                                        <p:tgtEl>
                                          <p:spTgt spid="2765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765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765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765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765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656"/>
                                        </p:tgtEl>
                                        <p:attrNameLst>
                                          <p:attrName>style.visibility</p:attrName>
                                        </p:attrNameLst>
                                      </p:cBhvr>
                                      <p:to>
                                        <p:strVal val="visible"/>
                                      </p:to>
                                    </p:set>
                                    <p:animEffect transition="in" filter="fade">
                                      <p:cBhvr>
                                        <p:cTn id="17" dur="2000"/>
                                        <p:tgtEl>
                                          <p:spTgt spid="27656"/>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27653"/>
                                        </p:tgtEl>
                                        <p:attrNameLst>
                                          <p:attrName>style.visibility</p:attrName>
                                        </p:attrNameLst>
                                      </p:cBhvr>
                                      <p:to>
                                        <p:strVal val="visible"/>
                                      </p:to>
                                    </p:set>
                                    <p:anim calcmode="lin" valueType="num">
                                      <p:cBhvr>
                                        <p:cTn id="22" dur="500" decel="50000" fill="hold">
                                          <p:stCondLst>
                                            <p:cond delay="0"/>
                                          </p:stCondLst>
                                        </p:cTn>
                                        <p:tgtEl>
                                          <p:spTgt spid="27653"/>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27653"/>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27653"/>
                                        </p:tgtEl>
                                        <p:attrNameLst>
                                          <p:attrName>ppt_w</p:attrName>
                                        </p:attrNameLst>
                                      </p:cBhvr>
                                      <p:tavLst>
                                        <p:tav tm="0">
                                          <p:val>
                                            <p:strVal val="#ppt_w*.05"/>
                                          </p:val>
                                        </p:tav>
                                        <p:tav tm="100000">
                                          <p:val>
                                            <p:strVal val="#ppt_w"/>
                                          </p:val>
                                        </p:tav>
                                      </p:tavLst>
                                    </p:anim>
                                    <p:anim calcmode="lin" valueType="num">
                                      <p:cBhvr>
                                        <p:cTn id="25" dur="1000" fill="hold"/>
                                        <p:tgtEl>
                                          <p:spTgt spid="27653"/>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27653"/>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27653"/>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27653"/>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2765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657"/>
                                        </p:tgtEl>
                                        <p:attrNameLst>
                                          <p:attrName>style.visibility</p:attrName>
                                        </p:attrNameLst>
                                      </p:cBhvr>
                                      <p:to>
                                        <p:strVal val="visible"/>
                                      </p:to>
                                    </p:set>
                                    <p:animEffect transition="in" filter="fade">
                                      <p:cBhvr>
                                        <p:cTn id="32" dur="2000"/>
                                        <p:tgtEl>
                                          <p:spTgt spid="27657"/>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nodeType="clickEffect">
                                  <p:stCondLst>
                                    <p:cond delay="0"/>
                                  </p:stCondLst>
                                  <p:childTnLst>
                                    <p:set>
                                      <p:cBhvr>
                                        <p:cTn id="36" dur="1" fill="hold">
                                          <p:stCondLst>
                                            <p:cond delay="0"/>
                                          </p:stCondLst>
                                        </p:cTn>
                                        <p:tgtEl>
                                          <p:spTgt spid="27652"/>
                                        </p:tgtEl>
                                        <p:attrNameLst>
                                          <p:attrName>style.visibility</p:attrName>
                                        </p:attrNameLst>
                                      </p:cBhvr>
                                      <p:to>
                                        <p:strVal val="visible"/>
                                      </p:to>
                                    </p:set>
                                    <p:anim calcmode="lin" valueType="num">
                                      <p:cBhvr>
                                        <p:cTn id="37" dur="500" decel="50000" fill="hold">
                                          <p:stCondLst>
                                            <p:cond delay="0"/>
                                          </p:stCondLst>
                                        </p:cTn>
                                        <p:tgtEl>
                                          <p:spTgt spid="27652"/>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7652"/>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7652"/>
                                        </p:tgtEl>
                                        <p:attrNameLst>
                                          <p:attrName>ppt_w</p:attrName>
                                        </p:attrNameLst>
                                      </p:cBhvr>
                                      <p:tavLst>
                                        <p:tav tm="0">
                                          <p:val>
                                            <p:strVal val="#ppt_w*.05"/>
                                          </p:val>
                                        </p:tav>
                                        <p:tav tm="100000">
                                          <p:val>
                                            <p:strVal val="#ppt_w"/>
                                          </p:val>
                                        </p:tav>
                                      </p:tavLst>
                                    </p:anim>
                                    <p:anim calcmode="lin" valueType="num">
                                      <p:cBhvr>
                                        <p:cTn id="40" dur="1000" fill="hold"/>
                                        <p:tgtEl>
                                          <p:spTgt spid="27652"/>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7652"/>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7652"/>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7652"/>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765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7655"/>
                                        </p:tgtEl>
                                        <p:attrNameLst>
                                          <p:attrName>style.visibility</p:attrName>
                                        </p:attrNameLst>
                                      </p:cBhvr>
                                      <p:to>
                                        <p:strVal val="visible"/>
                                      </p:to>
                                    </p:set>
                                    <p:animEffect transition="in" filter="fade">
                                      <p:cBhvr>
                                        <p:cTn id="47" dur="20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animBg="1" autoUpdateAnimBg="0"/>
      <p:bldP spid="27656" grpId="0" animBg="1" autoUpdateAnimBg="0"/>
      <p:bldP spid="2765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3" name="Rectangle 4"/>
          <p:cNvSpPr>
            <a:spLocks noGrp="1" noRot="1" noChangeArrowheads="1"/>
          </p:cNvSpPr>
          <p:nvPr>
            <p:ph type="title"/>
          </p:nvPr>
        </p:nvSpPr>
        <p:spPr/>
        <p:txBody>
          <a:bodyPr/>
          <a:lstStyle/>
          <a:p>
            <a:pPr eaLnBrk="1" hangingPunct="1"/>
            <a:r>
              <a:rPr lang="ru-RU"/>
              <a:t>                                             </a:t>
            </a:r>
          </a:p>
        </p:txBody>
      </p:sp>
      <p:sp>
        <p:nvSpPr>
          <p:cNvPr id="15364" name="Rectangle 3"/>
          <p:cNvSpPr>
            <a:spLocks noGrp="1" noRot="1" noChangeArrowheads="1"/>
          </p:cNvSpPr>
          <p:nvPr>
            <p:ph type="body" sz="half" idx="3"/>
          </p:nvPr>
        </p:nvSpPr>
        <p:spPr>
          <a:xfrm>
            <a:off x="3708400" y="4292600"/>
            <a:ext cx="5256213" cy="2305050"/>
          </a:xfrm>
          <a:ln>
            <a:solidFill>
              <a:schemeClr val="bg1"/>
            </a:solidFill>
          </a:ln>
        </p:spPr>
        <p:txBody>
          <a:bodyPr/>
          <a:lstStyle/>
          <a:p>
            <a:pPr eaLnBrk="1" hangingPunct="1">
              <a:lnSpc>
                <a:spcPct val="80000"/>
              </a:lnSpc>
              <a:buFont typeface="Wingdings" pitchFamily="2" charset="2"/>
              <a:buNone/>
            </a:pPr>
            <a:r>
              <a:rPr lang="ru-RU" sz="2000" b="1"/>
              <a:t>Трудовой договор с лицами, не</a:t>
            </a:r>
          </a:p>
          <a:p>
            <a:pPr eaLnBrk="1" hangingPunct="1">
              <a:lnSpc>
                <a:spcPct val="80000"/>
              </a:lnSpc>
              <a:buFont typeface="Wingdings" pitchFamily="2" charset="2"/>
              <a:buNone/>
            </a:pPr>
            <a:r>
              <a:rPr lang="ru-RU" sz="2000" b="1"/>
              <a:t>достигшими 14 лет, может быть заключен</a:t>
            </a:r>
          </a:p>
          <a:p>
            <a:pPr eaLnBrk="1" hangingPunct="1">
              <a:lnSpc>
                <a:spcPct val="80000"/>
              </a:lnSpc>
              <a:buFont typeface="Wingdings" pitchFamily="2" charset="2"/>
              <a:buNone/>
            </a:pPr>
            <a:r>
              <a:rPr lang="ru-RU" sz="2000" b="1"/>
              <a:t>только для участия  их в создании и (или) </a:t>
            </a:r>
          </a:p>
          <a:p>
            <a:pPr eaLnBrk="1" hangingPunct="1">
              <a:lnSpc>
                <a:spcPct val="80000"/>
              </a:lnSpc>
              <a:buFont typeface="Wingdings" pitchFamily="2" charset="2"/>
              <a:buNone/>
            </a:pPr>
            <a:r>
              <a:rPr lang="ru-RU" sz="2000" b="1"/>
              <a:t>исполнении произведений и только</a:t>
            </a:r>
          </a:p>
          <a:p>
            <a:pPr eaLnBrk="1" hangingPunct="1">
              <a:lnSpc>
                <a:spcPct val="80000"/>
              </a:lnSpc>
              <a:buFont typeface="Wingdings" pitchFamily="2" charset="2"/>
              <a:buNone/>
            </a:pPr>
            <a:r>
              <a:rPr lang="ru-RU" sz="2000" b="1"/>
              <a:t>организациями кинематографии, театрами,</a:t>
            </a:r>
          </a:p>
          <a:p>
            <a:pPr eaLnBrk="1" hangingPunct="1">
              <a:lnSpc>
                <a:spcPct val="80000"/>
              </a:lnSpc>
              <a:buFont typeface="Wingdings" pitchFamily="2" charset="2"/>
              <a:buNone/>
            </a:pPr>
            <a:r>
              <a:rPr lang="ru-RU" sz="2000" b="1"/>
              <a:t>театральными и концертными</a:t>
            </a:r>
          </a:p>
          <a:p>
            <a:pPr eaLnBrk="1" hangingPunct="1">
              <a:lnSpc>
                <a:spcPct val="80000"/>
              </a:lnSpc>
              <a:buFont typeface="Wingdings" pitchFamily="2" charset="2"/>
              <a:buNone/>
            </a:pPr>
            <a:r>
              <a:rPr lang="ru-RU" sz="2000" b="1"/>
              <a:t>организациями и цирками.</a:t>
            </a:r>
          </a:p>
          <a:p>
            <a:pPr eaLnBrk="1" hangingPunct="1">
              <a:lnSpc>
                <a:spcPct val="80000"/>
              </a:lnSpc>
              <a:buFont typeface="Wingdings" pitchFamily="2" charset="2"/>
              <a:buNone/>
            </a:pPr>
            <a:endParaRPr lang="ru-RU" sz="1800"/>
          </a:p>
        </p:txBody>
      </p:sp>
      <p:pic>
        <p:nvPicPr>
          <p:cNvPr id="16389" name="Picture 7" descr="Гарри"/>
          <p:cNvPicPr>
            <a:picLocks noGrp="1" noChangeAspect="1" noChangeArrowheads="1"/>
          </p:cNvPicPr>
          <p:nvPr>
            <p:ph sz="quarter" idx="1"/>
          </p:nvPr>
        </p:nvPicPr>
        <p:blipFill>
          <a:blip r:embed="rId3"/>
          <a:srcRect/>
          <a:stretch>
            <a:fillRect/>
          </a:stretch>
        </p:blipFill>
        <p:spPr>
          <a:xfrm>
            <a:off x="6227763" y="188913"/>
            <a:ext cx="2665412" cy="1871662"/>
          </a:xfrm>
        </p:spPr>
      </p:pic>
      <p:pic>
        <p:nvPicPr>
          <p:cNvPr id="16390" name="Picture 8" descr="Флейта"/>
          <p:cNvPicPr>
            <a:picLocks noGrp="1" noChangeAspect="1" noChangeArrowheads="1"/>
          </p:cNvPicPr>
          <p:nvPr>
            <p:ph sz="quarter" idx="2"/>
          </p:nvPr>
        </p:nvPicPr>
        <p:blipFill>
          <a:blip r:embed="rId4"/>
          <a:srcRect/>
          <a:stretch>
            <a:fillRect/>
          </a:stretch>
        </p:blipFill>
        <p:spPr>
          <a:xfrm>
            <a:off x="1116013" y="404813"/>
            <a:ext cx="2441575" cy="1871662"/>
          </a:xfrm>
        </p:spPr>
      </p:pic>
      <p:pic>
        <p:nvPicPr>
          <p:cNvPr id="16391" name="Picture 11" descr="Скрипач"/>
          <p:cNvPicPr>
            <a:picLocks noChangeAspect="1" noChangeArrowheads="1"/>
          </p:cNvPicPr>
          <p:nvPr/>
        </p:nvPicPr>
        <p:blipFill>
          <a:blip r:embed="rId5"/>
          <a:srcRect/>
          <a:stretch>
            <a:fillRect/>
          </a:stretch>
        </p:blipFill>
        <p:spPr bwMode="auto">
          <a:xfrm>
            <a:off x="6300788" y="2133600"/>
            <a:ext cx="2484437" cy="1871663"/>
          </a:xfrm>
          <a:prstGeom prst="rect">
            <a:avLst/>
          </a:prstGeom>
          <a:noFill/>
          <a:ln w="9525">
            <a:noFill/>
            <a:miter lim="800000"/>
            <a:headEnd/>
            <a:tailEnd/>
          </a:ln>
        </p:spPr>
      </p:pic>
      <p:pic>
        <p:nvPicPr>
          <p:cNvPr id="16392" name="Picture 12" descr="выступающие дети"/>
          <p:cNvPicPr>
            <a:picLocks noChangeAspect="1" noChangeArrowheads="1"/>
          </p:cNvPicPr>
          <p:nvPr/>
        </p:nvPicPr>
        <p:blipFill>
          <a:blip r:embed="rId6"/>
          <a:srcRect/>
          <a:stretch>
            <a:fillRect/>
          </a:stretch>
        </p:blipFill>
        <p:spPr bwMode="auto">
          <a:xfrm>
            <a:off x="1116013" y="2565400"/>
            <a:ext cx="2232025" cy="1965325"/>
          </a:xfrm>
          <a:prstGeom prst="rect">
            <a:avLst/>
          </a:prstGeom>
          <a:noFill/>
          <a:ln w="9525">
            <a:noFill/>
            <a:miter lim="800000"/>
            <a:headEnd/>
            <a:tailEnd/>
          </a:ln>
        </p:spPr>
      </p:pic>
      <p:pic>
        <p:nvPicPr>
          <p:cNvPr id="16393" name="Picture 14" descr="Дети, выступающие в цирке"/>
          <p:cNvPicPr>
            <a:picLocks noChangeAspect="1" noChangeArrowheads="1"/>
          </p:cNvPicPr>
          <p:nvPr/>
        </p:nvPicPr>
        <p:blipFill>
          <a:blip r:embed="rId7"/>
          <a:srcRect/>
          <a:stretch>
            <a:fillRect/>
          </a:stretch>
        </p:blipFill>
        <p:spPr bwMode="auto">
          <a:xfrm>
            <a:off x="3708400" y="333375"/>
            <a:ext cx="2303463" cy="3673475"/>
          </a:xfrm>
          <a:prstGeom prst="rect">
            <a:avLst/>
          </a:prstGeom>
          <a:noFill/>
          <a:ln w="9525">
            <a:noFill/>
            <a:miter lim="800000"/>
            <a:headEnd/>
            <a:tailEnd/>
          </a:ln>
        </p:spPr>
      </p:pic>
      <p:pic>
        <p:nvPicPr>
          <p:cNvPr id="16394" name="Picture 17" descr="Балет"/>
          <p:cNvPicPr>
            <a:picLocks noChangeAspect="1" noChangeArrowheads="1"/>
          </p:cNvPicPr>
          <p:nvPr/>
        </p:nvPicPr>
        <p:blipFill>
          <a:blip r:embed="rId8"/>
          <a:srcRect/>
          <a:stretch>
            <a:fillRect/>
          </a:stretch>
        </p:blipFill>
        <p:spPr bwMode="auto">
          <a:xfrm>
            <a:off x="1060450" y="4783138"/>
            <a:ext cx="2287588" cy="1814512"/>
          </a:xfrm>
          <a:prstGeom prst="rect">
            <a:avLst/>
          </a:prstGeom>
          <a:solidFill>
            <a:schemeClr val="folHlink"/>
          </a:solidFill>
          <a:ln w="9525">
            <a:solidFill>
              <a:schemeClr val="folHlink"/>
            </a:solid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p:cTn id="7" dur="2000" fill="hold"/>
                                        <p:tgtEl>
                                          <p:spTgt spid="16390"/>
                                        </p:tgtEl>
                                        <p:attrNameLst>
                                          <p:attrName>ppt_w</p:attrName>
                                        </p:attrNameLst>
                                      </p:cBhvr>
                                      <p:tavLst>
                                        <p:tav tm="0">
                                          <p:val>
                                            <p:fltVal val="0"/>
                                          </p:val>
                                        </p:tav>
                                        <p:tav tm="100000">
                                          <p:val>
                                            <p:strVal val="#ppt_w"/>
                                          </p:val>
                                        </p:tav>
                                      </p:tavLst>
                                    </p:anim>
                                    <p:anim calcmode="lin" valueType="num">
                                      <p:cBhvr>
                                        <p:cTn id="8" dur="2000" fill="hold"/>
                                        <p:tgtEl>
                                          <p:spTgt spid="16390"/>
                                        </p:tgtEl>
                                        <p:attrNameLst>
                                          <p:attrName>ppt_h</p:attrName>
                                        </p:attrNameLst>
                                      </p:cBhvr>
                                      <p:tavLst>
                                        <p:tav tm="0">
                                          <p:val>
                                            <p:fltVal val="0"/>
                                          </p:val>
                                        </p:tav>
                                        <p:tav tm="100000">
                                          <p:val>
                                            <p:strVal val="#ppt_h"/>
                                          </p:val>
                                        </p:tav>
                                      </p:tavLst>
                                    </p:anim>
                                    <p:animEffect transition="in" filter="fade">
                                      <p:cBhvr>
                                        <p:cTn id="9" dur="2000"/>
                                        <p:tgtEl>
                                          <p:spTgt spid="16390"/>
                                        </p:tgtEl>
                                      </p:cBhvr>
                                    </p:animEffect>
                                  </p:childTnLst>
                                </p:cTn>
                              </p:par>
                              <p:par>
                                <p:cTn id="10" presetID="53" presetClass="entr" presetSubtype="0" fill="hold" nodeType="withEffect">
                                  <p:stCondLst>
                                    <p:cond delay="0"/>
                                  </p:stCondLst>
                                  <p:childTnLst>
                                    <p:set>
                                      <p:cBhvr>
                                        <p:cTn id="11" dur="1" fill="hold">
                                          <p:stCondLst>
                                            <p:cond delay="0"/>
                                          </p:stCondLst>
                                        </p:cTn>
                                        <p:tgtEl>
                                          <p:spTgt spid="16391"/>
                                        </p:tgtEl>
                                        <p:attrNameLst>
                                          <p:attrName>style.visibility</p:attrName>
                                        </p:attrNameLst>
                                      </p:cBhvr>
                                      <p:to>
                                        <p:strVal val="visible"/>
                                      </p:to>
                                    </p:set>
                                    <p:anim calcmode="lin" valueType="num">
                                      <p:cBhvr>
                                        <p:cTn id="12" dur="2000" fill="hold"/>
                                        <p:tgtEl>
                                          <p:spTgt spid="16391"/>
                                        </p:tgtEl>
                                        <p:attrNameLst>
                                          <p:attrName>ppt_w</p:attrName>
                                        </p:attrNameLst>
                                      </p:cBhvr>
                                      <p:tavLst>
                                        <p:tav tm="0">
                                          <p:val>
                                            <p:fltVal val="0"/>
                                          </p:val>
                                        </p:tav>
                                        <p:tav tm="100000">
                                          <p:val>
                                            <p:strVal val="#ppt_w"/>
                                          </p:val>
                                        </p:tav>
                                      </p:tavLst>
                                    </p:anim>
                                    <p:anim calcmode="lin" valueType="num">
                                      <p:cBhvr>
                                        <p:cTn id="13" dur="2000" fill="hold"/>
                                        <p:tgtEl>
                                          <p:spTgt spid="16391"/>
                                        </p:tgtEl>
                                        <p:attrNameLst>
                                          <p:attrName>ppt_h</p:attrName>
                                        </p:attrNameLst>
                                      </p:cBhvr>
                                      <p:tavLst>
                                        <p:tav tm="0">
                                          <p:val>
                                            <p:fltVal val="0"/>
                                          </p:val>
                                        </p:tav>
                                        <p:tav tm="100000">
                                          <p:val>
                                            <p:strVal val="#ppt_h"/>
                                          </p:val>
                                        </p:tav>
                                      </p:tavLst>
                                    </p:anim>
                                    <p:animEffect transition="in" filter="fade">
                                      <p:cBhvr>
                                        <p:cTn id="14" dur="2000"/>
                                        <p:tgtEl>
                                          <p:spTgt spid="16391"/>
                                        </p:tgtEl>
                                      </p:cBhvr>
                                    </p:animEffect>
                                  </p:childTnLst>
                                </p:cTn>
                              </p:par>
                            </p:childTnLst>
                          </p:cTn>
                        </p:par>
                        <p:par>
                          <p:cTn id="15" fill="hold">
                            <p:stCondLst>
                              <p:cond delay="2000"/>
                            </p:stCondLst>
                            <p:childTnLst>
                              <p:par>
                                <p:cTn id="16" presetID="53" presetClass="entr" presetSubtype="0" fill="hold" nodeType="afterEffect">
                                  <p:stCondLst>
                                    <p:cond delay="0"/>
                                  </p:stCondLst>
                                  <p:childTnLst>
                                    <p:set>
                                      <p:cBhvr>
                                        <p:cTn id="17" dur="1" fill="hold">
                                          <p:stCondLst>
                                            <p:cond delay="0"/>
                                          </p:stCondLst>
                                        </p:cTn>
                                        <p:tgtEl>
                                          <p:spTgt spid="16392"/>
                                        </p:tgtEl>
                                        <p:attrNameLst>
                                          <p:attrName>style.visibility</p:attrName>
                                        </p:attrNameLst>
                                      </p:cBhvr>
                                      <p:to>
                                        <p:strVal val="visible"/>
                                      </p:to>
                                    </p:set>
                                    <p:anim calcmode="lin" valueType="num">
                                      <p:cBhvr>
                                        <p:cTn id="18" dur="2000" fill="hold"/>
                                        <p:tgtEl>
                                          <p:spTgt spid="16392"/>
                                        </p:tgtEl>
                                        <p:attrNameLst>
                                          <p:attrName>ppt_w</p:attrName>
                                        </p:attrNameLst>
                                      </p:cBhvr>
                                      <p:tavLst>
                                        <p:tav tm="0">
                                          <p:val>
                                            <p:fltVal val="0"/>
                                          </p:val>
                                        </p:tav>
                                        <p:tav tm="100000">
                                          <p:val>
                                            <p:strVal val="#ppt_w"/>
                                          </p:val>
                                        </p:tav>
                                      </p:tavLst>
                                    </p:anim>
                                    <p:anim calcmode="lin" valueType="num">
                                      <p:cBhvr>
                                        <p:cTn id="19" dur="2000" fill="hold"/>
                                        <p:tgtEl>
                                          <p:spTgt spid="16392"/>
                                        </p:tgtEl>
                                        <p:attrNameLst>
                                          <p:attrName>ppt_h</p:attrName>
                                        </p:attrNameLst>
                                      </p:cBhvr>
                                      <p:tavLst>
                                        <p:tav tm="0">
                                          <p:val>
                                            <p:fltVal val="0"/>
                                          </p:val>
                                        </p:tav>
                                        <p:tav tm="100000">
                                          <p:val>
                                            <p:strVal val="#ppt_h"/>
                                          </p:val>
                                        </p:tav>
                                      </p:tavLst>
                                    </p:anim>
                                    <p:animEffect transition="in" filter="fade">
                                      <p:cBhvr>
                                        <p:cTn id="20" dur="2000"/>
                                        <p:tgtEl>
                                          <p:spTgt spid="16392"/>
                                        </p:tgtEl>
                                      </p:cBhvr>
                                    </p:animEffect>
                                  </p:childTnLst>
                                </p:cTn>
                              </p:par>
                              <p:par>
                                <p:cTn id="21" presetID="53" presetClass="entr" presetSubtype="0" fill="hold" nodeType="withEffect">
                                  <p:stCondLst>
                                    <p:cond delay="0"/>
                                  </p:stCondLst>
                                  <p:childTnLst>
                                    <p:set>
                                      <p:cBhvr>
                                        <p:cTn id="22" dur="1" fill="hold">
                                          <p:stCondLst>
                                            <p:cond delay="0"/>
                                          </p:stCondLst>
                                        </p:cTn>
                                        <p:tgtEl>
                                          <p:spTgt spid="16389"/>
                                        </p:tgtEl>
                                        <p:attrNameLst>
                                          <p:attrName>style.visibility</p:attrName>
                                        </p:attrNameLst>
                                      </p:cBhvr>
                                      <p:to>
                                        <p:strVal val="visible"/>
                                      </p:to>
                                    </p:set>
                                    <p:anim calcmode="lin" valueType="num">
                                      <p:cBhvr>
                                        <p:cTn id="23" dur="2000" fill="hold"/>
                                        <p:tgtEl>
                                          <p:spTgt spid="16389"/>
                                        </p:tgtEl>
                                        <p:attrNameLst>
                                          <p:attrName>ppt_w</p:attrName>
                                        </p:attrNameLst>
                                      </p:cBhvr>
                                      <p:tavLst>
                                        <p:tav tm="0">
                                          <p:val>
                                            <p:fltVal val="0"/>
                                          </p:val>
                                        </p:tav>
                                        <p:tav tm="100000">
                                          <p:val>
                                            <p:strVal val="#ppt_w"/>
                                          </p:val>
                                        </p:tav>
                                      </p:tavLst>
                                    </p:anim>
                                    <p:anim calcmode="lin" valueType="num">
                                      <p:cBhvr>
                                        <p:cTn id="24" dur="2000" fill="hold"/>
                                        <p:tgtEl>
                                          <p:spTgt spid="16389"/>
                                        </p:tgtEl>
                                        <p:attrNameLst>
                                          <p:attrName>ppt_h</p:attrName>
                                        </p:attrNameLst>
                                      </p:cBhvr>
                                      <p:tavLst>
                                        <p:tav tm="0">
                                          <p:val>
                                            <p:fltVal val="0"/>
                                          </p:val>
                                        </p:tav>
                                        <p:tav tm="100000">
                                          <p:val>
                                            <p:strVal val="#ppt_h"/>
                                          </p:val>
                                        </p:tav>
                                      </p:tavLst>
                                    </p:anim>
                                    <p:animEffect transition="in" filter="fade">
                                      <p:cBhvr>
                                        <p:cTn id="25" dur="2000"/>
                                        <p:tgtEl>
                                          <p:spTgt spid="16389"/>
                                        </p:tgtEl>
                                      </p:cBhvr>
                                    </p:animEffect>
                                  </p:childTnLst>
                                </p:cTn>
                              </p:par>
                            </p:childTnLst>
                          </p:cTn>
                        </p:par>
                        <p:par>
                          <p:cTn id="26" fill="hold">
                            <p:stCondLst>
                              <p:cond delay="4000"/>
                            </p:stCondLst>
                            <p:childTnLst>
                              <p:par>
                                <p:cTn id="27" presetID="53" presetClass="entr" presetSubtype="0" fill="hold" nodeType="afterEffect">
                                  <p:stCondLst>
                                    <p:cond delay="0"/>
                                  </p:stCondLst>
                                  <p:childTnLst>
                                    <p:set>
                                      <p:cBhvr>
                                        <p:cTn id="28" dur="1" fill="hold">
                                          <p:stCondLst>
                                            <p:cond delay="0"/>
                                          </p:stCondLst>
                                        </p:cTn>
                                        <p:tgtEl>
                                          <p:spTgt spid="16394"/>
                                        </p:tgtEl>
                                        <p:attrNameLst>
                                          <p:attrName>style.visibility</p:attrName>
                                        </p:attrNameLst>
                                      </p:cBhvr>
                                      <p:to>
                                        <p:strVal val="visible"/>
                                      </p:to>
                                    </p:set>
                                    <p:anim calcmode="lin" valueType="num">
                                      <p:cBhvr>
                                        <p:cTn id="29" dur="2000" fill="hold"/>
                                        <p:tgtEl>
                                          <p:spTgt spid="16394"/>
                                        </p:tgtEl>
                                        <p:attrNameLst>
                                          <p:attrName>ppt_w</p:attrName>
                                        </p:attrNameLst>
                                      </p:cBhvr>
                                      <p:tavLst>
                                        <p:tav tm="0">
                                          <p:val>
                                            <p:fltVal val="0"/>
                                          </p:val>
                                        </p:tav>
                                        <p:tav tm="100000">
                                          <p:val>
                                            <p:strVal val="#ppt_w"/>
                                          </p:val>
                                        </p:tav>
                                      </p:tavLst>
                                    </p:anim>
                                    <p:anim calcmode="lin" valueType="num">
                                      <p:cBhvr>
                                        <p:cTn id="30" dur="2000" fill="hold"/>
                                        <p:tgtEl>
                                          <p:spTgt spid="16394"/>
                                        </p:tgtEl>
                                        <p:attrNameLst>
                                          <p:attrName>ppt_h</p:attrName>
                                        </p:attrNameLst>
                                      </p:cBhvr>
                                      <p:tavLst>
                                        <p:tav tm="0">
                                          <p:val>
                                            <p:fltVal val="0"/>
                                          </p:val>
                                        </p:tav>
                                        <p:tav tm="100000">
                                          <p:val>
                                            <p:strVal val="#ppt_h"/>
                                          </p:val>
                                        </p:tav>
                                      </p:tavLst>
                                    </p:anim>
                                    <p:animEffect transition="in" filter="fade">
                                      <p:cBhvr>
                                        <p:cTn id="31" dur="2000"/>
                                        <p:tgtEl>
                                          <p:spTgt spid="16394"/>
                                        </p:tgtEl>
                                      </p:cBhvr>
                                    </p:animEffect>
                                  </p:childTnLst>
                                </p:cTn>
                              </p:par>
                              <p:par>
                                <p:cTn id="32" presetID="53" presetClass="entr" presetSubtype="0" fill="hold" nodeType="withEffect">
                                  <p:stCondLst>
                                    <p:cond delay="0"/>
                                  </p:stCondLst>
                                  <p:childTnLst>
                                    <p:set>
                                      <p:cBhvr>
                                        <p:cTn id="33" dur="1" fill="hold">
                                          <p:stCondLst>
                                            <p:cond delay="0"/>
                                          </p:stCondLst>
                                        </p:cTn>
                                        <p:tgtEl>
                                          <p:spTgt spid="16393"/>
                                        </p:tgtEl>
                                        <p:attrNameLst>
                                          <p:attrName>style.visibility</p:attrName>
                                        </p:attrNameLst>
                                      </p:cBhvr>
                                      <p:to>
                                        <p:strVal val="visible"/>
                                      </p:to>
                                    </p:set>
                                    <p:anim calcmode="lin" valueType="num">
                                      <p:cBhvr>
                                        <p:cTn id="34" dur="2000" fill="hold"/>
                                        <p:tgtEl>
                                          <p:spTgt spid="16393"/>
                                        </p:tgtEl>
                                        <p:attrNameLst>
                                          <p:attrName>ppt_w</p:attrName>
                                        </p:attrNameLst>
                                      </p:cBhvr>
                                      <p:tavLst>
                                        <p:tav tm="0">
                                          <p:val>
                                            <p:fltVal val="0"/>
                                          </p:val>
                                        </p:tav>
                                        <p:tav tm="100000">
                                          <p:val>
                                            <p:strVal val="#ppt_w"/>
                                          </p:val>
                                        </p:tav>
                                      </p:tavLst>
                                    </p:anim>
                                    <p:anim calcmode="lin" valueType="num">
                                      <p:cBhvr>
                                        <p:cTn id="35" dur="2000" fill="hold"/>
                                        <p:tgtEl>
                                          <p:spTgt spid="16393"/>
                                        </p:tgtEl>
                                        <p:attrNameLst>
                                          <p:attrName>ppt_h</p:attrName>
                                        </p:attrNameLst>
                                      </p:cBhvr>
                                      <p:tavLst>
                                        <p:tav tm="0">
                                          <p:val>
                                            <p:fltVal val="0"/>
                                          </p:val>
                                        </p:tav>
                                        <p:tav tm="100000">
                                          <p:val>
                                            <p:strVal val="#ppt_h"/>
                                          </p:val>
                                        </p:tav>
                                      </p:tavLst>
                                    </p:anim>
                                    <p:animEffect transition="in" filter="fade">
                                      <p:cBhvr>
                                        <p:cTn id="36" dur="20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6387" name="Прямоугольник 2"/>
          <p:cNvSpPr>
            <a:spLocks noChangeArrowheads="1"/>
          </p:cNvSpPr>
          <p:nvPr/>
        </p:nvSpPr>
        <p:spPr bwMode="auto">
          <a:xfrm>
            <a:off x="971550" y="1268413"/>
            <a:ext cx="7704138" cy="5245100"/>
          </a:xfrm>
          <a:prstGeom prst="rect">
            <a:avLst/>
          </a:prstGeom>
          <a:noFill/>
          <a:ln w="9525">
            <a:noFill/>
            <a:miter lim="800000"/>
            <a:headEnd/>
            <a:tailEnd/>
          </a:ln>
        </p:spPr>
        <p:txBody>
          <a:bodyPr>
            <a:spAutoFit/>
          </a:bodyPr>
          <a:lstStyle/>
          <a:p>
            <a:pPr>
              <a:lnSpc>
                <a:spcPct val="80000"/>
              </a:lnSpc>
              <a:buFontTx/>
              <a:buBlip>
                <a:blip r:embed="rId3"/>
              </a:buBlip>
            </a:pPr>
            <a:r>
              <a:rPr lang="ru-RU" sz="2200" b="1">
                <a:solidFill>
                  <a:srgbClr val="8447FF"/>
                </a:solidFill>
                <a:latin typeface="Calibri" pitchFamily="34" charset="0"/>
              </a:rPr>
              <a:t>   </a:t>
            </a:r>
            <a:r>
              <a:rPr lang="ru-RU" sz="2200" b="1">
                <a:latin typeface="Calibri" pitchFamily="34" charset="0"/>
              </a:rPr>
              <a:t>Трудовой кодекс РФ  (</a:t>
            </a:r>
            <a:r>
              <a:rPr lang="ru-RU" sz="2200" b="1" u="sng">
                <a:latin typeface="Calibri" pitchFamily="34" charset="0"/>
              </a:rPr>
              <a:t>ст. 266</a:t>
            </a:r>
            <a:r>
              <a:rPr lang="ru-RU" sz="2200" b="1">
                <a:latin typeface="Calibri" pitchFamily="34" charset="0"/>
              </a:rPr>
              <a:t>) обязывает работодателя заключать трудовой договор   с несовершеннолетними только после предварительного обязательного медицинского осмотра</a:t>
            </a:r>
          </a:p>
          <a:p>
            <a:pPr>
              <a:lnSpc>
                <a:spcPct val="80000"/>
              </a:lnSpc>
              <a:buFontTx/>
              <a:buBlip>
                <a:blip r:embed="rId3"/>
              </a:buBlip>
            </a:pPr>
            <a:endParaRPr lang="ru-RU" sz="2200" b="1">
              <a:latin typeface="Calibri" pitchFamily="34" charset="0"/>
            </a:endParaRPr>
          </a:p>
          <a:p>
            <a:pPr>
              <a:lnSpc>
                <a:spcPct val="80000"/>
              </a:lnSpc>
              <a:buFontTx/>
              <a:buBlip>
                <a:blip r:embed="rId3"/>
              </a:buBlip>
            </a:pPr>
            <a:r>
              <a:rPr lang="ru-RU" sz="2200" b="1">
                <a:latin typeface="Calibri" pitchFamily="34" charset="0"/>
              </a:rPr>
              <a:t>   В последующем медицинский осмотр работающих несовершеннолетних проводится ежегодно до достижения возраста 18 лет.</a:t>
            </a:r>
          </a:p>
          <a:p>
            <a:pPr>
              <a:lnSpc>
                <a:spcPct val="80000"/>
              </a:lnSpc>
              <a:buFontTx/>
              <a:buBlip>
                <a:blip r:embed="rId3"/>
              </a:buBlip>
            </a:pPr>
            <a:endParaRPr lang="ru-RU" sz="2200" b="1">
              <a:latin typeface="Calibri" pitchFamily="34" charset="0"/>
            </a:endParaRPr>
          </a:p>
          <a:p>
            <a:pPr>
              <a:lnSpc>
                <a:spcPct val="80000"/>
              </a:lnSpc>
              <a:buFontTx/>
              <a:buBlip>
                <a:blip r:embed="rId3"/>
              </a:buBlip>
            </a:pPr>
            <a:r>
              <a:rPr lang="ru-RU" sz="2200" b="1">
                <a:latin typeface="Calibri" pitchFamily="34" charset="0"/>
              </a:rPr>
              <a:t>   Трудовой договор может быть заключен только  при отсутствии медицинских показаний.</a:t>
            </a:r>
          </a:p>
          <a:p>
            <a:pPr>
              <a:lnSpc>
                <a:spcPct val="80000"/>
              </a:lnSpc>
              <a:buFontTx/>
              <a:buBlip>
                <a:blip r:embed="rId3"/>
              </a:buBlip>
            </a:pPr>
            <a:endParaRPr lang="ru-RU" sz="2200" b="1">
              <a:latin typeface="Calibri" pitchFamily="34" charset="0"/>
            </a:endParaRPr>
          </a:p>
          <a:p>
            <a:pPr>
              <a:lnSpc>
                <a:spcPct val="80000"/>
              </a:lnSpc>
              <a:buFontTx/>
              <a:buBlip>
                <a:blip r:embed="rId3"/>
              </a:buBlip>
            </a:pPr>
            <a:r>
              <a:rPr lang="ru-RU" sz="2200" b="1">
                <a:latin typeface="Calibri" pitchFamily="34" charset="0"/>
              </a:rPr>
              <a:t>   Обязательные медицинские осмотры (обследования) осуществляются за счет средств работодателя.</a:t>
            </a:r>
          </a:p>
          <a:p>
            <a:pPr>
              <a:lnSpc>
                <a:spcPct val="80000"/>
              </a:lnSpc>
            </a:pPr>
            <a:endParaRPr lang="ru-RU" sz="2200" b="1">
              <a:latin typeface="Calibri" pitchFamily="34" charset="0"/>
            </a:endParaRPr>
          </a:p>
          <a:p>
            <a:pPr>
              <a:lnSpc>
                <a:spcPct val="80000"/>
              </a:lnSpc>
              <a:buFontTx/>
              <a:buBlip>
                <a:blip r:embed="rId3"/>
              </a:buBlip>
            </a:pPr>
            <a:r>
              <a:rPr lang="ru-RU" sz="2200" b="1">
                <a:latin typeface="Calibri" pitchFamily="34" charset="0"/>
              </a:rPr>
              <a:t>   Для лиц, не достигших возраста 18 лет, испытание (условие об испытании работника в целях проверки его соответствия поручаемой работе) при приеме на работу не устанавливается (ст. 70 ТК РФ)</a:t>
            </a:r>
            <a:endParaRPr lang="ru-RU" sz="2200">
              <a:latin typeface="Calibri" pitchFamily="34" charset="0"/>
            </a:endParaRPr>
          </a:p>
        </p:txBody>
      </p:sp>
      <p:sp>
        <p:nvSpPr>
          <p:cNvPr id="4" name="Заголовок 5"/>
          <p:cNvSpPr txBox="1">
            <a:spLocks/>
          </p:cNvSpPr>
          <p:nvPr/>
        </p:nvSpPr>
        <p:spPr bwMode="auto">
          <a:xfrm>
            <a:off x="1403350" y="0"/>
            <a:ext cx="7046913" cy="1200150"/>
          </a:xfrm>
          <a:prstGeom prst="rect">
            <a:avLst/>
          </a:prstGeom>
          <a:noFill/>
          <a:ln w="9525">
            <a:noFill/>
            <a:miter lim="800000"/>
            <a:headEnd/>
            <a:tailEnd/>
          </a:ln>
          <a:effectLst/>
        </p:spPr>
        <p:txBody>
          <a:bodyPr anchor="ctr"/>
          <a:lstStyle/>
          <a:p>
            <a:pPr algn="ctr">
              <a:defRPr/>
            </a:pPr>
            <a:r>
              <a:rPr lang="ru-RU" sz="2800" b="1">
                <a:solidFill>
                  <a:srgbClr val="0070C0"/>
                </a:solidFill>
                <a:effectLst>
                  <a:outerShdw blurRad="38100" dist="38100" dir="2700000" algn="tl">
                    <a:srgbClr val="C0C0C0"/>
                  </a:outerShdw>
                </a:effectLst>
                <a:latin typeface="Tahoma" pitchFamily="34" charset="0"/>
                <a:cs typeface="Tahoma" pitchFamily="34" charset="0"/>
              </a:rPr>
              <a:t>Особенности приема на работу </a:t>
            </a:r>
          </a:p>
          <a:p>
            <a:pPr algn="ctr">
              <a:defRPr/>
            </a:pPr>
            <a:r>
              <a:rPr lang="ru-RU" sz="2800" b="1">
                <a:solidFill>
                  <a:srgbClr val="0070C0"/>
                </a:solidFill>
                <a:effectLst>
                  <a:outerShdw blurRad="38100" dist="38100" dir="2700000" algn="tl">
                    <a:srgbClr val="C0C0C0"/>
                  </a:outerShdw>
                </a:effectLst>
                <a:latin typeface="Tahoma" pitchFamily="34" charset="0"/>
                <a:cs typeface="Tahoma" pitchFamily="34" charset="0"/>
              </a:rPr>
              <a:t>лиц до 18 лет</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19"/>
          <p:cNvPicPr>
            <a:picLocks noChangeAspect="1" noChangeArrowheads="1"/>
          </p:cNvPicPr>
          <p:nvPr/>
        </p:nvPicPr>
        <p:blipFill>
          <a:blip r:embed="rId2"/>
          <a:srcRect/>
          <a:stretch>
            <a:fillRect/>
          </a:stretch>
        </p:blipFill>
        <p:spPr bwMode="auto">
          <a:xfrm>
            <a:off x="-323850" y="0"/>
            <a:ext cx="9144000" cy="6858000"/>
          </a:xfrm>
          <a:prstGeom prst="rect">
            <a:avLst/>
          </a:prstGeom>
          <a:noFill/>
          <a:ln w="9525">
            <a:noFill/>
            <a:miter lim="800000"/>
            <a:headEnd/>
            <a:tailEnd/>
          </a:ln>
        </p:spPr>
      </p:pic>
      <p:sp>
        <p:nvSpPr>
          <p:cNvPr id="3" name="Прямоугольник 2"/>
          <p:cNvSpPr/>
          <p:nvPr/>
        </p:nvSpPr>
        <p:spPr>
          <a:xfrm>
            <a:off x="3059113" y="404813"/>
            <a:ext cx="5616575" cy="1076325"/>
          </a:xfrm>
          <a:prstGeom prst="rect">
            <a:avLst/>
          </a:prstGeom>
        </p:spPr>
        <p:txBody>
          <a:bodyPr>
            <a:spAutoFit/>
          </a:bodyPr>
          <a:lstStyle/>
          <a:p>
            <a:pPr algn="ctr">
              <a:defRPr/>
            </a:pPr>
            <a:r>
              <a:rPr lang="ru-RU" sz="3200" b="1">
                <a:solidFill>
                  <a:srgbClr val="0070C0"/>
                </a:solidFill>
                <a:effectLst>
                  <a:outerShdw blurRad="38100" dist="38100" dir="2700000" algn="tl">
                    <a:srgbClr val="C0C0C0"/>
                  </a:outerShdw>
                </a:effectLst>
                <a:latin typeface="Tahoma" pitchFamily="34" charset="0"/>
                <a:cs typeface="Tahoma" pitchFamily="34" charset="0"/>
              </a:rPr>
              <a:t>Трудовые льготы </a:t>
            </a:r>
          </a:p>
          <a:p>
            <a:pPr algn="ctr">
              <a:defRPr/>
            </a:pPr>
            <a:r>
              <a:rPr lang="ru-RU" sz="3200" b="1">
                <a:solidFill>
                  <a:srgbClr val="0070C0"/>
                </a:solidFill>
                <a:effectLst>
                  <a:outerShdw blurRad="38100" dist="38100" dir="2700000" algn="tl">
                    <a:srgbClr val="C0C0C0"/>
                  </a:outerShdw>
                </a:effectLst>
                <a:latin typeface="Tahoma" pitchFamily="34" charset="0"/>
                <a:cs typeface="Tahoma" pitchFamily="34" charset="0"/>
              </a:rPr>
              <a:t>несовершеннолетних</a:t>
            </a:r>
          </a:p>
        </p:txBody>
      </p:sp>
      <p:sp>
        <p:nvSpPr>
          <p:cNvPr id="4" name="Freeform 2"/>
          <p:cNvSpPr>
            <a:spLocks noEditPoints="1"/>
          </p:cNvSpPr>
          <p:nvPr/>
        </p:nvSpPr>
        <p:spPr bwMode="gray">
          <a:xfrm>
            <a:off x="1258888" y="2060575"/>
            <a:ext cx="7561262" cy="4537075"/>
          </a:xfrm>
          <a:custGeom>
            <a:avLst/>
            <a:gdLst/>
            <a:ahLst/>
            <a:cxnLst>
              <a:cxn ang="0">
                <a:pos x="1092" y="50"/>
              </a:cxn>
              <a:cxn ang="0">
                <a:pos x="822" y="168"/>
              </a:cxn>
              <a:cxn ang="0">
                <a:pos x="594" y="300"/>
              </a:cxn>
              <a:cxn ang="0">
                <a:pos x="406" y="446"/>
              </a:cxn>
              <a:cxn ang="0">
                <a:pos x="254" y="604"/>
              </a:cxn>
              <a:cxn ang="0">
                <a:pos x="140" y="772"/>
              </a:cxn>
              <a:cxn ang="0">
                <a:pos x="60" y="944"/>
              </a:cxn>
              <a:cxn ang="0">
                <a:pos x="14" y="1122"/>
              </a:cxn>
              <a:cxn ang="0">
                <a:pos x="0" y="1300"/>
              </a:cxn>
              <a:cxn ang="0">
                <a:pos x="18" y="1476"/>
              </a:cxn>
              <a:cxn ang="0">
                <a:pos x="64" y="1650"/>
              </a:cxn>
              <a:cxn ang="0">
                <a:pos x="138" y="1818"/>
              </a:cxn>
              <a:cxn ang="0">
                <a:pos x="238" y="1978"/>
              </a:cxn>
              <a:cxn ang="0">
                <a:pos x="364" y="2126"/>
              </a:cxn>
              <a:cxn ang="0">
                <a:pos x="512" y="2262"/>
              </a:cxn>
              <a:cxn ang="0">
                <a:pos x="684" y="2382"/>
              </a:cxn>
              <a:cxn ang="0">
                <a:pos x="874" y="2484"/>
              </a:cxn>
              <a:cxn ang="0">
                <a:pos x="1086" y="2564"/>
              </a:cxn>
              <a:cxn ang="0">
                <a:pos x="1314" y="2622"/>
              </a:cxn>
              <a:cxn ang="0">
                <a:pos x="1558" y="2654"/>
              </a:cxn>
              <a:cxn ang="0">
                <a:pos x="1818" y="2658"/>
              </a:cxn>
              <a:cxn ang="0">
                <a:pos x="2090" y="2632"/>
              </a:cxn>
              <a:cxn ang="0">
                <a:pos x="2374" y="2574"/>
              </a:cxn>
              <a:cxn ang="0">
                <a:pos x="2544" y="2912"/>
              </a:cxn>
              <a:cxn ang="0">
                <a:pos x="1868" y="1552"/>
              </a:cxn>
              <a:cxn ang="0">
                <a:pos x="1956" y="1914"/>
              </a:cxn>
              <a:cxn ang="0">
                <a:pos x="1788" y="1936"/>
              </a:cxn>
              <a:cxn ang="0">
                <a:pos x="1616" y="1934"/>
              </a:cxn>
              <a:cxn ang="0">
                <a:pos x="1442" y="1912"/>
              </a:cxn>
              <a:cxn ang="0">
                <a:pos x="1272" y="1872"/>
              </a:cxn>
              <a:cxn ang="0">
                <a:pos x="1108" y="1812"/>
              </a:cxn>
              <a:cxn ang="0">
                <a:pos x="952" y="1736"/>
              </a:cxn>
              <a:cxn ang="0">
                <a:pos x="810" y="1646"/>
              </a:cxn>
              <a:cxn ang="0">
                <a:pos x="684" y="1542"/>
              </a:cxn>
              <a:cxn ang="0">
                <a:pos x="578" y="1428"/>
              </a:cxn>
              <a:cxn ang="0">
                <a:pos x="494" y="1304"/>
              </a:cxn>
              <a:cxn ang="0">
                <a:pos x="438" y="1170"/>
              </a:cxn>
              <a:cxn ang="0">
                <a:pos x="410" y="1032"/>
              </a:cxn>
              <a:cxn ang="0">
                <a:pos x="416" y="888"/>
              </a:cxn>
              <a:cxn ang="0">
                <a:pos x="460" y="742"/>
              </a:cxn>
              <a:cxn ang="0">
                <a:pos x="544" y="592"/>
              </a:cxn>
              <a:cxn ang="0">
                <a:pos x="670" y="444"/>
              </a:cxn>
              <a:cxn ang="0">
                <a:pos x="844" y="298"/>
              </a:cxn>
              <a:cxn ang="0">
                <a:pos x="1070" y="154"/>
              </a:cxn>
              <a:cxn ang="0">
                <a:pos x="1348" y="16"/>
              </a:cxn>
              <a:cxn ang="0">
                <a:pos x="1244" y="0"/>
              </a:cxn>
              <a:cxn ang="0">
                <a:pos x="2820" y="1934"/>
              </a:cxn>
              <a:cxn ang="0">
                <a:pos x="2820" y="1934"/>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rgbClr val="33CCCC"/>
              </a:gs>
              <a:gs pos="100000">
                <a:srgbClr val="009999"/>
              </a:gs>
            </a:gsLst>
            <a:lin ang="5400000" scaled="1"/>
          </a:gradFill>
          <a:ln w="0">
            <a:noFill/>
            <a:prstDash val="solid"/>
            <a:round/>
            <a:headEnd/>
            <a:tailEnd/>
          </a:ln>
          <a:effectLst>
            <a:outerShdw dist="206741" dir="8249373" algn="ctr" rotWithShape="0">
              <a:schemeClr val="tx2">
                <a:alpha val="50000"/>
              </a:schemeClr>
            </a:outerShdw>
          </a:effectLst>
        </p:spPr>
        <p:txBody>
          <a:bodyPr/>
          <a:lstStyle/>
          <a:p>
            <a:pPr fontAlgn="auto">
              <a:spcBef>
                <a:spcPts val="0"/>
              </a:spcBef>
              <a:spcAft>
                <a:spcPts val="0"/>
              </a:spcAft>
              <a:defRPr/>
            </a:pPr>
            <a:endParaRPr lang="ru-RU">
              <a:latin typeface="+mn-lt"/>
              <a:cs typeface="+mn-cs"/>
            </a:endParaRPr>
          </a:p>
        </p:txBody>
      </p:sp>
      <p:grpSp>
        <p:nvGrpSpPr>
          <p:cNvPr id="2" name="Group 16"/>
          <p:cNvGrpSpPr>
            <a:grpSpLocks/>
          </p:cNvGrpSpPr>
          <p:nvPr/>
        </p:nvGrpSpPr>
        <p:grpSpPr bwMode="auto">
          <a:xfrm>
            <a:off x="755650" y="2133600"/>
            <a:ext cx="2260600" cy="2087563"/>
            <a:chOff x="576" y="1056"/>
            <a:chExt cx="864" cy="814"/>
          </a:xfrm>
        </p:grpSpPr>
        <p:pic>
          <p:nvPicPr>
            <p:cNvPr id="17425" name="Picture 17" descr="Picture1"/>
            <p:cNvPicPr>
              <a:picLocks noChangeAspect="1" noChangeArrowheads="1"/>
            </p:cNvPicPr>
            <p:nvPr/>
          </p:nvPicPr>
          <p:blipFill>
            <a:blip r:embed="rId3"/>
            <a:srcRect/>
            <a:stretch>
              <a:fillRect/>
            </a:stretch>
          </p:blipFill>
          <p:spPr bwMode="auto">
            <a:xfrm>
              <a:off x="576" y="1632"/>
              <a:ext cx="864" cy="238"/>
            </a:xfrm>
            <a:prstGeom prst="rect">
              <a:avLst/>
            </a:prstGeom>
            <a:noFill/>
            <a:ln w="9525">
              <a:noFill/>
              <a:miter lim="800000"/>
              <a:headEnd/>
              <a:tailEnd/>
            </a:ln>
          </p:spPr>
        </p:pic>
        <p:sp>
          <p:nvSpPr>
            <p:cNvPr id="17426" name="Oval 18"/>
            <p:cNvSpPr>
              <a:spLocks noChangeArrowheads="1"/>
            </p:cNvSpPr>
            <p:nvPr/>
          </p:nvSpPr>
          <p:spPr bwMode="gray">
            <a:xfrm>
              <a:off x="653" y="1056"/>
              <a:ext cx="705" cy="688"/>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latin typeface="Calibri" pitchFamily="34" charset="0"/>
              </a:endParaRPr>
            </a:p>
          </p:txBody>
        </p:sp>
        <p:sp>
          <p:nvSpPr>
            <p:cNvPr id="17427" name="Oval 19"/>
            <p:cNvSpPr>
              <a:spLocks noChangeArrowheads="1"/>
            </p:cNvSpPr>
            <p:nvPr/>
          </p:nvSpPr>
          <p:spPr bwMode="gray">
            <a:xfrm>
              <a:off x="663" y="1060"/>
              <a:ext cx="687" cy="67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latin typeface="Calibri" pitchFamily="34" charset="0"/>
              </a:endParaRPr>
            </a:p>
          </p:txBody>
        </p:sp>
        <p:sp>
          <p:nvSpPr>
            <p:cNvPr id="17428" name="Oval 20"/>
            <p:cNvSpPr>
              <a:spLocks noChangeArrowheads="1"/>
            </p:cNvSpPr>
            <p:nvPr/>
          </p:nvSpPr>
          <p:spPr bwMode="gray">
            <a:xfrm>
              <a:off x="670" y="1066"/>
              <a:ext cx="653" cy="628"/>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latin typeface="Calibri" pitchFamily="34" charset="0"/>
              </a:endParaRPr>
            </a:p>
          </p:txBody>
        </p:sp>
        <p:sp>
          <p:nvSpPr>
            <p:cNvPr id="17429" name="Oval 21"/>
            <p:cNvSpPr>
              <a:spLocks noChangeArrowheads="1"/>
            </p:cNvSpPr>
            <p:nvPr/>
          </p:nvSpPr>
          <p:spPr bwMode="gray">
            <a:xfrm>
              <a:off x="708" y="1084"/>
              <a:ext cx="581" cy="509"/>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wrap="none" anchor="ctr"/>
            <a:lstStyle/>
            <a:p>
              <a:pPr algn="ctr"/>
              <a:r>
                <a:rPr lang="ru-RU" sz="2800" b="1">
                  <a:solidFill>
                    <a:srgbClr val="8447FF"/>
                  </a:solidFill>
                  <a:latin typeface="Calibri" pitchFamily="34" charset="0"/>
                </a:rPr>
                <a:t>Условия </a:t>
              </a:r>
            </a:p>
            <a:p>
              <a:pPr algn="ctr"/>
              <a:r>
                <a:rPr lang="ru-RU" sz="2800" b="1">
                  <a:solidFill>
                    <a:srgbClr val="8447FF"/>
                  </a:solidFill>
                  <a:latin typeface="Calibri" pitchFamily="34" charset="0"/>
                </a:rPr>
                <a:t>труда</a:t>
              </a:r>
            </a:p>
          </p:txBody>
        </p:sp>
      </p:grpSp>
      <p:grpSp>
        <p:nvGrpSpPr>
          <p:cNvPr id="5" name="Group 10"/>
          <p:cNvGrpSpPr>
            <a:grpSpLocks/>
          </p:cNvGrpSpPr>
          <p:nvPr/>
        </p:nvGrpSpPr>
        <p:grpSpPr bwMode="auto">
          <a:xfrm>
            <a:off x="2700338" y="3644900"/>
            <a:ext cx="2087562" cy="2201863"/>
            <a:chOff x="576" y="1920"/>
            <a:chExt cx="1056" cy="1152"/>
          </a:xfrm>
        </p:grpSpPr>
        <p:pic>
          <p:nvPicPr>
            <p:cNvPr id="17420" name="Picture 11" descr="Picture1"/>
            <p:cNvPicPr>
              <a:picLocks noChangeAspect="1" noChangeArrowheads="1"/>
            </p:cNvPicPr>
            <p:nvPr/>
          </p:nvPicPr>
          <p:blipFill>
            <a:blip r:embed="rId3"/>
            <a:srcRect/>
            <a:stretch>
              <a:fillRect/>
            </a:stretch>
          </p:blipFill>
          <p:spPr bwMode="auto">
            <a:xfrm>
              <a:off x="576" y="2780"/>
              <a:ext cx="1056" cy="292"/>
            </a:xfrm>
            <a:prstGeom prst="rect">
              <a:avLst/>
            </a:prstGeom>
            <a:noFill/>
            <a:ln w="9525">
              <a:noFill/>
              <a:miter lim="800000"/>
              <a:headEnd/>
              <a:tailEnd/>
            </a:ln>
          </p:spPr>
        </p:pic>
        <p:sp>
          <p:nvSpPr>
            <p:cNvPr id="17421" name="Oval 12"/>
            <p:cNvSpPr>
              <a:spLocks noChangeArrowheads="1"/>
            </p:cNvSpPr>
            <p:nvPr/>
          </p:nvSpPr>
          <p:spPr bwMode="gray">
            <a:xfrm>
              <a:off x="625" y="1920"/>
              <a:ext cx="993" cy="1011"/>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latin typeface="Calibri" pitchFamily="34" charset="0"/>
              </a:endParaRPr>
            </a:p>
          </p:txBody>
        </p:sp>
        <p:sp>
          <p:nvSpPr>
            <p:cNvPr id="17422" name="Oval 13"/>
            <p:cNvSpPr>
              <a:spLocks noChangeArrowheads="1"/>
            </p:cNvSpPr>
            <p:nvPr/>
          </p:nvSpPr>
          <p:spPr bwMode="gray">
            <a:xfrm>
              <a:off x="637" y="1925"/>
              <a:ext cx="970" cy="987"/>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latin typeface="Calibri" pitchFamily="34" charset="0"/>
              </a:endParaRPr>
            </a:p>
          </p:txBody>
        </p:sp>
        <p:sp>
          <p:nvSpPr>
            <p:cNvPr id="17423" name="Oval 14"/>
            <p:cNvSpPr>
              <a:spLocks noChangeArrowheads="1"/>
            </p:cNvSpPr>
            <p:nvPr/>
          </p:nvSpPr>
          <p:spPr bwMode="gray">
            <a:xfrm>
              <a:off x="648" y="1935"/>
              <a:ext cx="922" cy="922"/>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latin typeface="Calibri" pitchFamily="34" charset="0"/>
              </a:endParaRPr>
            </a:p>
          </p:txBody>
        </p:sp>
        <p:sp>
          <p:nvSpPr>
            <p:cNvPr id="17424" name="Oval 15"/>
            <p:cNvSpPr>
              <a:spLocks noChangeArrowheads="1"/>
            </p:cNvSpPr>
            <p:nvPr/>
          </p:nvSpPr>
          <p:spPr bwMode="gray">
            <a:xfrm>
              <a:off x="701" y="1961"/>
              <a:ext cx="821" cy="748"/>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wrap="none" anchor="ctr"/>
            <a:lstStyle/>
            <a:p>
              <a:pPr algn="ctr"/>
              <a:r>
                <a:rPr lang="ru-RU" sz="2800" b="1">
                  <a:solidFill>
                    <a:srgbClr val="8447FF"/>
                  </a:solidFill>
                  <a:latin typeface="Calibri" pitchFamily="34" charset="0"/>
                </a:rPr>
                <a:t>Рабочее </a:t>
              </a:r>
            </a:p>
            <a:p>
              <a:pPr algn="ctr"/>
              <a:r>
                <a:rPr lang="ru-RU" sz="2800" b="1">
                  <a:solidFill>
                    <a:srgbClr val="8447FF"/>
                  </a:solidFill>
                  <a:latin typeface="Calibri" pitchFamily="34" charset="0"/>
                </a:rPr>
                <a:t>время</a:t>
              </a:r>
            </a:p>
          </p:txBody>
        </p:sp>
      </p:grpSp>
      <p:grpSp>
        <p:nvGrpSpPr>
          <p:cNvPr id="6" name="Group 4" descr="Рабочее&#10;время"/>
          <p:cNvGrpSpPr>
            <a:grpSpLocks/>
          </p:cNvGrpSpPr>
          <p:nvPr/>
        </p:nvGrpSpPr>
        <p:grpSpPr bwMode="auto">
          <a:xfrm>
            <a:off x="5292725" y="3933825"/>
            <a:ext cx="2054225" cy="2220913"/>
            <a:chOff x="1935" y="2160"/>
            <a:chExt cx="1294" cy="1399"/>
          </a:xfrm>
        </p:grpSpPr>
        <p:pic>
          <p:nvPicPr>
            <p:cNvPr id="17416" name="Picture 5" descr="Picture1"/>
            <p:cNvPicPr>
              <a:picLocks noChangeAspect="1" noChangeArrowheads="1"/>
            </p:cNvPicPr>
            <p:nvPr/>
          </p:nvPicPr>
          <p:blipFill>
            <a:blip r:embed="rId3"/>
            <a:srcRect/>
            <a:stretch>
              <a:fillRect/>
            </a:stretch>
          </p:blipFill>
          <p:spPr bwMode="auto">
            <a:xfrm>
              <a:off x="1968" y="3216"/>
              <a:ext cx="1248" cy="343"/>
            </a:xfrm>
            <a:prstGeom prst="rect">
              <a:avLst/>
            </a:prstGeom>
            <a:noFill/>
            <a:ln w="9525">
              <a:noFill/>
              <a:miter lim="800000"/>
              <a:headEnd/>
              <a:tailEnd/>
            </a:ln>
          </p:spPr>
        </p:pic>
        <p:sp>
          <p:nvSpPr>
            <p:cNvPr id="17417" name="Oval 6"/>
            <p:cNvSpPr>
              <a:spLocks noChangeArrowheads="1"/>
            </p:cNvSpPr>
            <p:nvPr/>
          </p:nvSpPr>
          <p:spPr bwMode="gray">
            <a:xfrm>
              <a:off x="1935" y="2160"/>
              <a:ext cx="1294" cy="1228"/>
            </a:xfrm>
            <a:prstGeom prst="ellipse">
              <a:avLst/>
            </a:prstGeom>
            <a:gradFill rotWithShape="1">
              <a:gsLst>
                <a:gs pos="0">
                  <a:srgbClr val="636869"/>
                </a:gs>
                <a:gs pos="100000">
                  <a:srgbClr val="D6E1E2"/>
                </a:gs>
              </a:gsLst>
              <a:lin ang="5400000" scaled="1"/>
            </a:gradFill>
            <a:ln w="9525" algn="ctr">
              <a:noFill/>
              <a:round/>
              <a:headEnd/>
              <a:tailEnd/>
            </a:ln>
          </p:spPr>
          <p:txBody>
            <a:bodyPr wrap="none" anchor="ctr"/>
            <a:lstStyle/>
            <a:p>
              <a:endParaRPr lang="ru-RU">
                <a:latin typeface="Calibri" pitchFamily="34" charset="0"/>
              </a:endParaRPr>
            </a:p>
          </p:txBody>
        </p:sp>
        <p:sp>
          <p:nvSpPr>
            <p:cNvPr id="17418" name="Oval 7"/>
            <p:cNvSpPr>
              <a:spLocks noChangeArrowheads="1"/>
            </p:cNvSpPr>
            <p:nvPr/>
          </p:nvSpPr>
          <p:spPr bwMode="gray">
            <a:xfrm>
              <a:off x="1952" y="2167"/>
              <a:ext cx="1262" cy="1198"/>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wrap="none" anchor="ctr"/>
            <a:lstStyle/>
            <a:p>
              <a:endParaRPr lang="ru-RU">
                <a:latin typeface="Calibri" pitchFamily="34" charset="0"/>
              </a:endParaRPr>
            </a:p>
          </p:txBody>
        </p:sp>
        <p:sp>
          <p:nvSpPr>
            <p:cNvPr id="17419" name="Oval 9"/>
            <p:cNvSpPr>
              <a:spLocks noChangeArrowheads="1"/>
            </p:cNvSpPr>
            <p:nvPr/>
          </p:nvSpPr>
          <p:spPr bwMode="gray">
            <a:xfrm>
              <a:off x="2035" y="2210"/>
              <a:ext cx="1068" cy="908"/>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wrap="none" anchor="ctr"/>
            <a:lstStyle/>
            <a:p>
              <a:pPr algn="ctr"/>
              <a:r>
                <a:rPr lang="ru-RU" sz="2800" b="1">
                  <a:solidFill>
                    <a:srgbClr val="8447FF"/>
                  </a:solidFill>
                  <a:latin typeface="Calibri" pitchFamily="34" charset="0"/>
                </a:rPr>
                <a:t>Время </a:t>
              </a:r>
            </a:p>
            <a:p>
              <a:pPr algn="ctr"/>
              <a:r>
                <a:rPr lang="ru-RU" sz="2800" b="1">
                  <a:solidFill>
                    <a:srgbClr val="8447FF"/>
                  </a:solidFill>
                  <a:latin typeface="Calibri" pitchFamily="34" charset="0"/>
                </a:rPr>
                <a:t>отдыха</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14584 -0.49559 C -0.18195 -0.48587 -0.21789 -0.47592 -0.24723 -0.46504 C -0.27657 -0.45416 -0.29393 -0.44559 -0.32154 -0.43078 C -0.34914 -0.41596 -0.39081 -0.40485 -0.41338 -0.37661 C -0.43595 -0.34837 -0.44931 -0.29768 -0.4566 -0.26133 C -0.4639 -0.22499 -0.46147 -0.18564 -0.4566 -0.15856 C -0.45174 -0.13147 -0.44272 -0.11689 -0.42692 -0.09907 C -0.41112 -0.08124 -0.38872 -0.06342 -0.36216 -0.05231 C -0.3356 -0.0412 -0.30487 -0.03958 -0.26754 -0.0324 C -0.23022 -0.02522 -0.18247 -0.01434 -0.13785 -0.00902 C -0.09324 -0.0037 -0.02292 -0.00138 -6.11111E-6 5.55556E-6 " pathEditMode="relative" ptsTypes="aaaaaaaaaaA">
                                      <p:cBhvr>
                                        <p:cTn id="6" dur="3000" fill="hold"/>
                                        <p:tgtEl>
                                          <p:spTgt spid="6"/>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20138 -0.46134 C 0.15243 -0.45208 0.10364 -0.44282 0.06614 -0.43078 C 0.02899 -0.41875 0.00208 -0.40648 -0.02292 -0.38935 C -0.04792 -0.37222 -0.06823 -0.35324 -0.08368 -0.32801 C -0.09914 -0.30277 -0.11112 -0.26967 -0.11615 -0.23796 C -0.12118 -0.20625 -0.11997 -0.17129 -0.11355 -0.13703 C -0.10712 -0.10277 -0.09601 -0.05532 -0.07709 -0.0324 C -0.05816 -0.00949 -0.01303 -0.00486 4.72222E-6 -1.11111E-6 " pathEditMode="relative" ptsTypes="aaaaaaaA">
                                      <p:cBhvr>
                                        <p:cTn id="8" dur="2000" fill="hold"/>
                                        <p:tgtEl>
                                          <p:spTgt spid="5"/>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23507 -0.12592 C 0.21996 -0.12523 0.20503 -0.1243 0.17968 -0.11689 C 0.15434 -0.10949 0.11232 -0.10046 0.08246 -0.08102 C 0.0526 -0.06157 0.01371 -0.01342 2.77778E-6 1.11111E-6 " pathEditMode="relative" ptsTypes="aaaA">
                                      <p:cBhvr>
                                        <p:cTn id="10"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9552" y="188640"/>
            <a:ext cx="828092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3600" b="1" dirty="0">
                <a:solidFill>
                  <a:srgbClr val="800000"/>
                </a:solidFill>
                <a:latin typeface="Book Antiqua" pitchFamily="18" charset="0"/>
              </a:rPr>
              <a:t>ЗАПРЕЩЕН ТРУД НЕСОВЕРШЕННОЛЕТНИХ</a:t>
            </a:r>
          </a:p>
        </p:txBody>
      </p:sp>
      <p:sp>
        <p:nvSpPr>
          <p:cNvPr id="4" name="TextBox 3"/>
          <p:cNvSpPr txBox="1"/>
          <p:nvPr/>
        </p:nvSpPr>
        <p:spPr>
          <a:xfrm>
            <a:off x="343248" y="1556792"/>
            <a:ext cx="4824536"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ru-RU" sz="2400" b="1" dirty="0"/>
              <a:t>На тяжелых подземных работах</a:t>
            </a:r>
          </a:p>
        </p:txBody>
      </p:sp>
      <p:sp>
        <p:nvSpPr>
          <p:cNvPr id="6" name="TextBox 5"/>
          <p:cNvSpPr txBox="1"/>
          <p:nvPr/>
        </p:nvSpPr>
        <p:spPr>
          <a:xfrm>
            <a:off x="352306" y="2132856"/>
            <a:ext cx="4824536"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ru-RU" sz="2400" b="1" dirty="0"/>
              <a:t>С вредными или опасными условиями труда</a:t>
            </a:r>
          </a:p>
        </p:txBody>
      </p:sp>
      <p:sp>
        <p:nvSpPr>
          <p:cNvPr id="7" name="TextBox 6"/>
          <p:cNvSpPr txBox="1"/>
          <p:nvPr/>
        </p:nvSpPr>
        <p:spPr>
          <a:xfrm>
            <a:off x="343248" y="3044572"/>
            <a:ext cx="4824536"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ru-RU" sz="2400" b="1" dirty="0"/>
              <a:t>Там, где может быть причинен вред их нравственному развитию</a:t>
            </a:r>
          </a:p>
        </p:txBody>
      </p:sp>
      <p:sp>
        <p:nvSpPr>
          <p:cNvPr id="5" name="TextBox 4"/>
          <p:cNvSpPr txBox="1"/>
          <p:nvPr/>
        </p:nvSpPr>
        <p:spPr>
          <a:xfrm>
            <a:off x="5580112" y="1532283"/>
            <a:ext cx="3240360"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2000" dirty="0"/>
              <a:t>ПЕРЕЧЕНЬ РАБОТ, НА КОТОРЫХ НЕЛЬЗЯ ИСПОЛЬЗОВАТЬ ТРУД ДЕТЕЙ, А ТАКЖЕ ПРЕДЕЛЬНЫЕ НОРМЫ ТЯЖЕСТИ, УТВЕРЖДАЮТСЯ ПРАВИТЕЛЬСТВОМ РФ</a:t>
            </a:r>
          </a:p>
        </p:txBody>
      </p:sp>
      <p:sp>
        <p:nvSpPr>
          <p:cNvPr id="9" name="TextBox 8"/>
          <p:cNvSpPr txBox="1"/>
          <p:nvPr/>
        </p:nvSpPr>
        <p:spPr>
          <a:xfrm>
            <a:off x="2005081" y="4857588"/>
            <a:ext cx="6955998"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ru-RU" sz="2400" b="1" dirty="0"/>
              <a:t>Обязателен первичный медицинский осмотр </a:t>
            </a:r>
          </a:p>
        </p:txBody>
      </p:sp>
      <p:pic>
        <p:nvPicPr>
          <p:cNvPr id="12293" name="Picture 5" descr="http://justclickit.ru/flash/people/people%20(763).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087" y="4371580"/>
            <a:ext cx="1577700" cy="15777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968949" y="5644698"/>
            <a:ext cx="6960655"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ru-RU" sz="2400" b="1" dirty="0"/>
              <a:t>Медицинские осмотры проводятся ежегодно за счет средств работодателя</a:t>
            </a:r>
          </a:p>
        </p:txBody>
      </p:sp>
    </p:spTree>
    <p:extLst>
      <p:ext uri="{BB962C8B-B14F-4D97-AF65-F5344CB8AC3E}">
        <p14:creationId xmlns:p14="http://schemas.microsoft.com/office/powerpoint/2010/main" val="3501840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a:spLocks noChangeArrowheads="1"/>
          </p:cNvSpPr>
          <p:nvPr/>
        </p:nvSpPr>
        <p:spPr bwMode="auto">
          <a:xfrm>
            <a:off x="1116013" y="115888"/>
            <a:ext cx="4895850" cy="3109912"/>
          </a:xfrm>
          <a:prstGeom prst="rect">
            <a:avLst/>
          </a:prstGeom>
          <a:noFill/>
          <a:ln w="9525">
            <a:noFill/>
            <a:miter lim="800000"/>
            <a:headEnd/>
            <a:tailEnd/>
          </a:ln>
        </p:spPr>
        <p:txBody>
          <a:bodyPr>
            <a:spAutoFit/>
          </a:bodyPr>
          <a:lstStyle/>
          <a:p>
            <a:r>
              <a:rPr lang="ru-RU" sz="2800" b="1"/>
              <a:t>Запрещаются переноска и передвижение работниками в возрасте до 18 лет тяжестей, превышающих установленные для них предельные нормы. </a:t>
            </a:r>
            <a:endParaRPr lang="ru-RU" sz="2800" b="1">
              <a:latin typeface="Calibri" pitchFamily="34" charset="0"/>
            </a:endParaRPr>
          </a:p>
        </p:txBody>
      </p:sp>
      <p:pic>
        <p:nvPicPr>
          <p:cNvPr id="5" name="Picture 56" descr="Запрещающий знак"/>
          <p:cNvPicPr>
            <a:picLocks noChangeAspect="1" noChangeArrowheads="1"/>
          </p:cNvPicPr>
          <p:nvPr/>
        </p:nvPicPr>
        <p:blipFill>
          <a:blip r:embed="rId3"/>
          <a:srcRect/>
          <a:stretch>
            <a:fillRect/>
          </a:stretch>
        </p:blipFill>
        <p:spPr bwMode="auto">
          <a:xfrm>
            <a:off x="6084888" y="333375"/>
            <a:ext cx="2663825" cy="2159000"/>
          </a:xfrm>
          <a:prstGeom prst="rect">
            <a:avLst/>
          </a:prstGeom>
          <a:noFill/>
          <a:ln w="9525">
            <a:noFill/>
            <a:miter lim="800000"/>
            <a:headEnd/>
            <a:tailEnd/>
          </a:ln>
        </p:spPr>
      </p:pic>
      <p:pic>
        <p:nvPicPr>
          <p:cNvPr id="20485" name="Рисунок 7" descr="i.jpg"/>
          <p:cNvPicPr>
            <a:picLocks noChangeAspect="1"/>
          </p:cNvPicPr>
          <p:nvPr/>
        </p:nvPicPr>
        <p:blipFill>
          <a:blip r:embed="rId4"/>
          <a:srcRect/>
          <a:stretch>
            <a:fillRect/>
          </a:stretch>
        </p:blipFill>
        <p:spPr bwMode="auto">
          <a:xfrm>
            <a:off x="5003800" y="2781300"/>
            <a:ext cx="3816350" cy="3816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26" presetClass="emph" presetSubtype="0" fill="hold" nodeType="afterEffect">
                                  <p:stCondLst>
                                    <p:cond delay="0"/>
                                  </p:stCondLst>
                                  <p:childTnLst>
                                    <p:animEffect transition="out" filter="fade">
                                      <p:cBhvr>
                                        <p:cTn id="18" dur="500" tmFilter="0, 0; .2, .5; .8, .5; 1, 0"/>
                                        <p:tgtEl>
                                          <p:spTgt spid="5"/>
                                        </p:tgtEl>
                                      </p:cBhvr>
                                    </p:animEffect>
                                    <p:animScale>
                                      <p:cBhvr>
                                        <p:cTn id="19"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aphicFrame>
        <p:nvGraphicFramePr>
          <p:cNvPr id="4" name="Содержимое 3"/>
          <p:cNvGraphicFramePr>
            <a:graphicFrameLocks/>
          </p:cNvGraphicFramePr>
          <p:nvPr/>
        </p:nvGraphicFramePr>
        <p:xfrm>
          <a:off x="1143000" y="2000250"/>
          <a:ext cx="7772400" cy="4413250"/>
        </p:xfrm>
        <a:graphic>
          <a:graphicData uri="http://schemas.openxmlformats.org/drawingml/2006/table">
            <a:tbl>
              <a:tblPr/>
              <a:tblGrid>
                <a:gridCol w="2786063">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642937">
                  <a:extLst>
                    <a:ext uri="{9D8B030D-6E8A-4147-A177-3AD203B41FA5}">
                      <a16:colId xmlns:a16="http://schemas.microsoft.com/office/drawing/2014/main" val="20002"/>
                    </a:ext>
                  </a:extLst>
                </a:gridCol>
                <a:gridCol w="642938">
                  <a:extLst>
                    <a:ext uri="{9D8B030D-6E8A-4147-A177-3AD203B41FA5}">
                      <a16:colId xmlns:a16="http://schemas.microsoft.com/office/drawing/2014/main" val="20003"/>
                    </a:ext>
                  </a:extLst>
                </a:gridCol>
                <a:gridCol w="571500">
                  <a:extLst>
                    <a:ext uri="{9D8B030D-6E8A-4147-A177-3AD203B41FA5}">
                      <a16:colId xmlns:a16="http://schemas.microsoft.com/office/drawing/2014/main" val="20004"/>
                    </a:ext>
                  </a:extLst>
                </a:gridCol>
                <a:gridCol w="642937">
                  <a:extLst>
                    <a:ext uri="{9D8B030D-6E8A-4147-A177-3AD203B41FA5}">
                      <a16:colId xmlns:a16="http://schemas.microsoft.com/office/drawing/2014/main" val="20005"/>
                    </a:ext>
                  </a:extLst>
                </a:gridCol>
                <a:gridCol w="611188">
                  <a:extLst>
                    <a:ext uri="{9D8B030D-6E8A-4147-A177-3AD203B41FA5}">
                      <a16:colId xmlns:a16="http://schemas.microsoft.com/office/drawing/2014/main" val="20006"/>
                    </a:ext>
                  </a:extLst>
                </a:gridCol>
                <a:gridCol w="603250">
                  <a:extLst>
                    <a:ext uri="{9D8B030D-6E8A-4147-A177-3AD203B41FA5}">
                      <a16:colId xmlns:a16="http://schemas.microsoft.com/office/drawing/2014/main" val="20007"/>
                    </a:ext>
                  </a:extLst>
                </a:gridCol>
                <a:gridCol w="700087">
                  <a:extLst>
                    <a:ext uri="{9D8B030D-6E8A-4147-A177-3AD203B41FA5}">
                      <a16:colId xmlns:a16="http://schemas.microsoft.com/office/drawing/2014/main" val="20008"/>
                    </a:ext>
                  </a:extLst>
                </a:gridCol>
              </a:tblGrid>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a:ln>
                            <a:noFill/>
                          </a:ln>
                          <a:solidFill>
                            <a:srgbClr val="000000"/>
                          </a:solidFill>
                          <a:effectLst/>
                          <a:latin typeface="Times New Roman" pitchFamily="18" charset="0"/>
                          <a:cs typeface="Times New Roman" pitchFamily="18" charset="0"/>
                        </a:rPr>
                        <a:t>Характер работы, показатели тяжести труда</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gridSpan="8">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rgbClr val="000000"/>
                          </a:solidFill>
                          <a:effectLst/>
                          <a:latin typeface="Times New Roman" pitchFamily="18" charset="0"/>
                          <a:cs typeface="Times New Roman" pitchFamily="18" charset="0"/>
                        </a:rPr>
                        <a:t>Предельно допустимая масса груза в кг</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Юноши</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Девушки</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14 лет</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15 лет</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16 лет</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17 лет</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14 лет</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15 лет</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16 лет</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17 лет</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extLst>
                  <a:ext uri="{0D108BD9-81ED-4DB2-BD59-A6C34878D82A}">
                    <a16:rowId xmlns:a16="http://schemas.microsoft.com/office/drawing/2014/main" val="10002"/>
                  </a:ext>
                </a:extLst>
              </a:tr>
              <a:tr h="669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Подъем и перемещение вручную груза постоянно в течение рабочей смены </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3</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3</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4</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4</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2</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2</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3</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3</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extLst>
                  <a:ext uri="{0D108BD9-81ED-4DB2-BD59-A6C34878D82A}">
                    <a16:rowId xmlns:a16="http://schemas.microsoft.com/office/drawing/2014/main" val="10003"/>
                  </a:ext>
                </a:extLst>
              </a:tr>
              <a:tr h="1231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Подъем и перемещение груза  вручную  в течение не более 1/3 рабочей смены: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1) постоянно (более 2 раз в час)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2) при чередовании с другой работой (до 2 раз в час)</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6</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12</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7</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15</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11</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20</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13</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24</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a:ln>
                            <a:noFill/>
                          </a:ln>
                          <a:solidFill>
                            <a:srgbClr val="000000"/>
                          </a:solidFill>
                          <a:effectLst/>
                          <a:latin typeface="Times New Roman" pitchFamily="18" charset="0"/>
                          <a:cs typeface="Times New Roman" pitchFamily="18" charset="0"/>
                        </a:rPr>
                        <a:t>3</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a:ln>
                            <a:noFill/>
                          </a:ln>
                          <a:solidFill>
                            <a:srgbClr val="000000"/>
                          </a:solidFill>
                          <a:effectLst/>
                          <a:latin typeface="Times New Roman" pitchFamily="18" charset="0"/>
                          <a:cs typeface="Times New Roman" pitchFamily="18" charset="0"/>
                        </a:rPr>
                        <a:t>4</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4</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5</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5</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7</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6</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8</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EF1"/>
                    </a:solidFill>
                  </a:tcPr>
                </a:tc>
                <a:extLst>
                  <a:ext uri="{0D108BD9-81ED-4DB2-BD59-A6C34878D82A}">
                    <a16:rowId xmlns:a16="http://schemas.microsoft.com/office/drawing/2014/main" val="10004"/>
                  </a:ext>
                </a:extLst>
              </a:tr>
              <a:tr h="857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Суммарная масса груза, перемещаемого в течение смены: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1) подъем с рабочей поверхности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2) подъем с пола</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Times New Roman" pitchFamily="18" charset="0"/>
                          <a:cs typeface="Times New Roman" pitchFamily="18" charset="0"/>
                        </a:rPr>
                        <a:t>400</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Times New Roman" pitchFamily="18" charset="0"/>
                          <a:cs typeface="Times New Roman" pitchFamily="18" charset="0"/>
                        </a:rPr>
                        <a:t> 200</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500</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250</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1000</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500</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1500</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700</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180</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90</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200</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100</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400</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rgbClr val="000000"/>
                          </a:solidFill>
                          <a:effectLst/>
                          <a:latin typeface="Times New Roman" pitchFamily="18" charset="0"/>
                          <a:cs typeface="Times New Roman" pitchFamily="18" charset="0"/>
                        </a:rPr>
                        <a:t> 200</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Times New Roman" pitchFamily="18" charset="0"/>
                          <a:cs typeface="Times New Roman" pitchFamily="18" charset="0"/>
                        </a:rPr>
                        <a:t> 500</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rgbClr val="000000"/>
                          </a:solidFill>
                          <a:effectLst/>
                          <a:latin typeface="Times New Roman" pitchFamily="18" charset="0"/>
                          <a:cs typeface="Times New Roman" pitchFamily="18" charset="0"/>
                        </a:rPr>
                        <a:t> 250</a:t>
                      </a:r>
                    </a:p>
                  </a:txBody>
                  <a:tcPr marL="47625" marR="47625" marT="47625" marB="47625"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EDCE1"/>
                    </a:solidFill>
                  </a:tcPr>
                </a:tc>
                <a:extLst>
                  <a:ext uri="{0D108BD9-81ED-4DB2-BD59-A6C34878D82A}">
                    <a16:rowId xmlns:a16="http://schemas.microsoft.com/office/drawing/2014/main" val="10005"/>
                  </a:ext>
                </a:extLst>
              </a:tr>
            </a:tbl>
          </a:graphicData>
        </a:graphic>
      </p:graphicFrame>
      <p:sp>
        <p:nvSpPr>
          <p:cNvPr id="5" name="Заголовок 1"/>
          <p:cNvSpPr txBox="1">
            <a:spLocks/>
          </p:cNvSpPr>
          <p:nvPr/>
        </p:nvSpPr>
        <p:spPr>
          <a:xfrm>
            <a:off x="1500188" y="285750"/>
            <a:ext cx="7497762" cy="1143000"/>
          </a:xfrm>
          <a:prstGeom prst="rect">
            <a:avLst/>
          </a:prstGeom>
        </p:spPr>
        <p:txBody>
          <a:bodyPr anchor="ctr"/>
          <a:lstStyle/>
          <a:p>
            <a:pPr algn="ctr">
              <a:defRPr/>
            </a:pPr>
            <a:r>
              <a:rPr lang="ru-RU" sz="2800" b="1">
                <a:solidFill>
                  <a:srgbClr val="0070C0"/>
                </a:solidFill>
                <a:effectLst>
                  <a:outerShdw blurRad="38100" dist="38100" dir="2700000" algn="tl">
                    <a:srgbClr val="C0C0C0"/>
                  </a:outerShdw>
                </a:effectLst>
                <a:latin typeface="Tahoma" pitchFamily="34" charset="0"/>
                <a:cs typeface="Tahoma" pitchFamily="34" charset="0"/>
              </a:rPr>
              <a:t>Нормы предельно допустимой нагрузки при подъеме и перемещении </a:t>
            </a:r>
            <a:br>
              <a:rPr lang="ru-RU" sz="2800" b="1">
                <a:solidFill>
                  <a:srgbClr val="0070C0"/>
                </a:solidFill>
                <a:effectLst>
                  <a:outerShdw blurRad="38100" dist="38100" dir="2700000" algn="tl">
                    <a:srgbClr val="C0C0C0"/>
                  </a:outerShdw>
                </a:effectLst>
                <a:latin typeface="Tahoma" pitchFamily="34" charset="0"/>
                <a:cs typeface="Tahoma" pitchFamily="34" charset="0"/>
              </a:rPr>
            </a:br>
            <a:r>
              <a:rPr lang="ru-RU" sz="2800" b="1">
                <a:solidFill>
                  <a:srgbClr val="0070C0"/>
                </a:solidFill>
                <a:effectLst>
                  <a:outerShdw blurRad="38100" dist="38100" dir="2700000" algn="tl">
                    <a:srgbClr val="C0C0C0"/>
                  </a:outerShdw>
                </a:effectLst>
                <a:latin typeface="Tahoma" pitchFamily="34" charset="0"/>
                <a:cs typeface="Tahoma" pitchFamily="34" charset="0"/>
              </a:rPr>
              <a:t>тяжестей вручную</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19"/>
          <p:cNvPicPr>
            <a:picLocks noChangeAspect="1" noChangeArrowheads="1"/>
          </p:cNvPicPr>
          <p:nvPr/>
        </p:nvPicPr>
        <p:blipFill>
          <a:blip r:embed="rId2"/>
          <a:srcRect/>
          <a:stretch>
            <a:fillRect/>
          </a:stretch>
        </p:blipFill>
        <p:spPr bwMode="auto">
          <a:xfrm>
            <a:off x="0" y="71462"/>
            <a:ext cx="9144000" cy="6858000"/>
          </a:xfrm>
          <a:prstGeom prst="rect">
            <a:avLst/>
          </a:prstGeom>
          <a:noFill/>
          <a:ln w="9525">
            <a:noFill/>
            <a:miter lim="800000"/>
            <a:headEnd/>
            <a:tailEnd/>
          </a:ln>
        </p:spPr>
      </p:pic>
      <p:sp>
        <p:nvSpPr>
          <p:cNvPr id="3" name="Заголовок 5"/>
          <p:cNvSpPr txBox="1">
            <a:spLocks/>
          </p:cNvSpPr>
          <p:nvPr/>
        </p:nvSpPr>
        <p:spPr bwMode="auto">
          <a:xfrm>
            <a:off x="1476375" y="-171450"/>
            <a:ext cx="7045325" cy="1416050"/>
          </a:xfrm>
          <a:prstGeom prst="rect">
            <a:avLst/>
          </a:prstGeom>
          <a:noFill/>
          <a:ln w="9525">
            <a:noFill/>
            <a:miter lim="800000"/>
            <a:headEnd/>
            <a:tailEnd/>
          </a:ln>
          <a:effectLst/>
        </p:spPr>
        <p:txBody>
          <a:bodyPr anchor="ctr"/>
          <a:lstStyle/>
          <a:p>
            <a:pPr algn="ctr">
              <a:defRPr/>
            </a:pPr>
            <a:r>
              <a:rPr lang="ru-RU" sz="4000" b="1">
                <a:solidFill>
                  <a:srgbClr val="0070C0"/>
                </a:solidFill>
                <a:effectLst>
                  <a:outerShdw blurRad="38100" dist="38100" dir="2700000" algn="tl">
                    <a:srgbClr val="C0C0C0"/>
                  </a:outerShdw>
                </a:effectLst>
                <a:latin typeface="Tahoma" pitchFamily="34" charset="0"/>
                <a:cs typeface="Tahoma" pitchFamily="34" charset="0"/>
              </a:rPr>
              <a:t>Рабочее время</a:t>
            </a:r>
          </a:p>
        </p:txBody>
      </p:sp>
      <p:sp>
        <p:nvSpPr>
          <p:cNvPr id="22532" name="Прямоугольник 3"/>
          <p:cNvSpPr>
            <a:spLocks noChangeArrowheads="1"/>
          </p:cNvSpPr>
          <p:nvPr/>
        </p:nvSpPr>
        <p:spPr bwMode="auto">
          <a:xfrm>
            <a:off x="1042988" y="1052513"/>
            <a:ext cx="7993062" cy="923330"/>
          </a:xfrm>
          <a:prstGeom prst="rect">
            <a:avLst/>
          </a:prstGeom>
          <a:noFill/>
          <a:ln w="9525">
            <a:noFill/>
            <a:miter lim="800000"/>
            <a:headEnd/>
            <a:tailEnd/>
          </a:ln>
        </p:spPr>
        <p:txBody>
          <a:bodyPr>
            <a:spAutoFit/>
          </a:bodyPr>
          <a:lstStyle/>
          <a:p>
            <a:r>
              <a:rPr lang="ru-RU" b="1" dirty="0">
                <a:latin typeface="Arial" pitchFamily="34" charset="0"/>
                <a:cs typeface="Arial" pitchFamily="34" charset="0"/>
              </a:rPr>
              <a:t>Для подростков, занятых на временных работах, в соответствии со ст. 94 Трудового Кодекса РФ продолжительность ежедневной работы (смены) не может превышать (ст.ст.92, 94 ТК РФ):</a:t>
            </a:r>
          </a:p>
        </p:txBody>
      </p:sp>
      <p:graphicFrame>
        <p:nvGraphicFramePr>
          <p:cNvPr id="5" name="Group 56"/>
          <p:cNvGraphicFramePr>
            <a:graphicFrameLocks/>
          </p:cNvGraphicFramePr>
          <p:nvPr/>
        </p:nvGraphicFramePr>
        <p:xfrm>
          <a:off x="1187450" y="2420938"/>
          <a:ext cx="3816424" cy="4191000"/>
        </p:xfrm>
        <a:graphic>
          <a:graphicData uri="http://schemas.openxmlformats.org/drawingml/2006/table">
            <a:tbl>
              <a:tblPr/>
              <a:tblGrid>
                <a:gridCol w="2287381">
                  <a:extLst>
                    <a:ext uri="{9D8B030D-6E8A-4147-A177-3AD203B41FA5}">
                      <a16:colId xmlns:a16="http://schemas.microsoft.com/office/drawing/2014/main" val="20000"/>
                    </a:ext>
                  </a:extLst>
                </a:gridCol>
                <a:gridCol w="1529043">
                  <a:extLst>
                    <a:ext uri="{9D8B030D-6E8A-4147-A177-3AD203B41FA5}">
                      <a16:colId xmlns:a16="http://schemas.microsoft.com/office/drawing/2014/main" val="20001"/>
                    </a:ext>
                  </a:extLst>
                </a:gridCol>
              </a:tblGrid>
              <a:tr h="20955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В возрасте</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от 15 до 16 лет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0070C0"/>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5 часов</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0070C0"/>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0"/>
                  </a:ext>
                </a:extLst>
              </a:tr>
              <a:tr h="20955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В возрасте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от 16 до 18 лет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rgbClr val="0070C0"/>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 </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7 часов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rgbClr val="0070C0"/>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1"/>
                  </a:ext>
                </a:extLst>
              </a:tr>
            </a:tbl>
          </a:graphicData>
        </a:graphic>
      </p:graphicFrame>
      <p:pic>
        <p:nvPicPr>
          <p:cNvPr id="22544" name="Picture 54" descr="Труд и молодежь"/>
          <p:cNvPicPr>
            <a:picLocks noChangeAspect="1" noChangeArrowheads="1"/>
          </p:cNvPicPr>
          <p:nvPr/>
        </p:nvPicPr>
        <p:blipFill>
          <a:blip r:embed="rId3"/>
          <a:srcRect/>
          <a:stretch>
            <a:fillRect/>
          </a:stretch>
        </p:blipFill>
        <p:spPr bwMode="auto">
          <a:xfrm>
            <a:off x="5292725" y="2708275"/>
            <a:ext cx="3671888" cy="3384550"/>
          </a:xfrm>
          <a:prstGeom prst="rect">
            <a:avLst/>
          </a:prstGeom>
          <a:noFill/>
          <a:ln w="9525">
            <a:solidFill>
              <a:srgbClr val="050AC3"/>
            </a:solid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2946" name="Rectangle 2"/>
          <p:cNvSpPr>
            <a:spLocks noGrp="1" noRot="1" noChangeArrowheads="1"/>
          </p:cNvSpPr>
          <p:nvPr>
            <p:ph type="title"/>
          </p:nvPr>
        </p:nvSpPr>
        <p:spPr>
          <a:xfrm>
            <a:off x="1116013" y="244475"/>
            <a:ext cx="7777162" cy="1889125"/>
          </a:xfrm>
        </p:spPr>
        <p:txBody>
          <a:bodyPr rtlCol="0">
            <a:normAutofit/>
          </a:bodyPr>
          <a:lstStyle/>
          <a:p>
            <a:pPr algn="l" eaLnBrk="1" fontAlgn="auto" hangingPunct="1">
              <a:spcAft>
                <a:spcPts val="0"/>
              </a:spcAft>
              <a:defRPr/>
            </a:pPr>
            <a:r>
              <a:rPr lang="ru-RU" sz="2400" dirty="0">
                <a:latin typeface="Arial" charset="0"/>
              </a:rPr>
              <a:t> </a:t>
            </a:r>
            <a:r>
              <a:rPr lang="ru-RU" sz="2400" b="1" dirty="0">
                <a:effectLst>
                  <a:outerShdw blurRad="38100" dist="38100" dir="2700000" algn="tl">
                    <a:srgbClr val="000000">
                      <a:alpha val="43137"/>
                    </a:srgbClr>
                  </a:outerShdw>
                </a:effectLst>
                <a:latin typeface="Arial" charset="0"/>
              </a:rPr>
              <a:t>А для учащихся ОУ, образовательных учреждений начального и среднего профессионального образования, совмещающих в течение учебного года учебу с работой: </a:t>
            </a:r>
          </a:p>
        </p:txBody>
      </p:sp>
      <p:graphicFrame>
        <p:nvGraphicFramePr>
          <p:cNvPr id="82963" name="Group 19"/>
          <p:cNvGraphicFramePr>
            <a:graphicFrameLocks noGrp="1"/>
          </p:cNvGraphicFramePr>
          <p:nvPr>
            <p:ph sz="half" idx="1"/>
          </p:nvPr>
        </p:nvGraphicFramePr>
        <p:xfrm>
          <a:off x="1187450" y="2133600"/>
          <a:ext cx="3960440" cy="4248472"/>
        </p:xfrm>
        <a:graphic>
          <a:graphicData uri="http://schemas.openxmlformats.org/drawingml/2006/table">
            <a:tbl>
              <a:tblPr/>
              <a:tblGrid>
                <a:gridCol w="2183835">
                  <a:extLst>
                    <a:ext uri="{9D8B030D-6E8A-4147-A177-3AD203B41FA5}">
                      <a16:colId xmlns:a16="http://schemas.microsoft.com/office/drawing/2014/main" val="20000"/>
                    </a:ext>
                  </a:extLst>
                </a:gridCol>
                <a:gridCol w="1776605">
                  <a:extLst>
                    <a:ext uri="{9D8B030D-6E8A-4147-A177-3AD203B41FA5}">
                      <a16:colId xmlns:a16="http://schemas.microsoft.com/office/drawing/2014/main" val="20001"/>
                    </a:ext>
                  </a:extLst>
                </a:gridCol>
              </a:tblGrid>
              <a:tr h="2197186">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В возрасте</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 от 14 до 16 лет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0070C0"/>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ru-RU" sz="28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2,5 часа</a:t>
                      </a:r>
                      <a:r>
                        <a:rPr kumimoji="0" lang="ru-RU" sz="28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rgbClr val="0070C0"/>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0"/>
                  </a:ext>
                </a:extLst>
              </a:tr>
              <a:tr h="2051286">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В возрасте </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от 16 до 18 лет</a:t>
                      </a:r>
                      <a:r>
                        <a:rPr kumimoji="0" lang="ru-RU" sz="28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rgbClr val="0070C0"/>
                        </a:gs>
                        <a:gs pos="50000">
                          <a:schemeClr val="accent1">
                            <a:tint val="44500"/>
                            <a:satMod val="160000"/>
                          </a:schemeClr>
                        </a:gs>
                        <a:gs pos="100000">
                          <a:schemeClr val="accent1">
                            <a:tint val="23500"/>
                            <a:satMod val="160000"/>
                          </a:schemeClr>
                        </a:gs>
                      </a:gsLst>
                      <a:lin ang="5400000" scaled="0"/>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 </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ru-RU" sz="28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4 часа</a:t>
                      </a:r>
                      <a:endParaRPr kumimoji="0" lang="ru-RU" sz="28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a:gsLst>
                        <a:gs pos="0">
                          <a:srgbClr val="0070C0"/>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1"/>
                  </a:ext>
                </a:extLst>
              </a:tr>
            </a:tbl>
          </a:graphicData>
        </a:graphic>
      </p:graphicFrame>
      <p:sp>
        <p:nvSpPr>
          <p:cNvPr id="23567" name="Rectangle 3"/>
          <p:cNvSpPr>
            <a:spLocks noGrp="1" noRot="1" noChangeArrowheads="1"/>
          </p:cNvSpPr>
          <p:nvPr>
            <p:ph type="body" sz="half" idx="2"/>
          </p:nvPr>
        </p:nvSpPr>
        <p:spPr>
          <a:xfrm>
            <a:off x="4140200" y="1484313"/>
            <a:ext cx="3927475" cy="4191000"/>
          </a:xfrm>
        </p:spPr>
        <p:txBody>
          <a:bodyPr/>
          <a:lstStyle/>
          <a:p>
            <a:pPr eaLnBrk="1" hangingPunct="1">
              <a:buFont typeface="Wingdings" pitchFamily="2" charset="2"/>
              <a:buNone/>
            </a:pPr>
            <a:r>
              <a:rPr lang="ru-RU" sz="2800"/>
              <a:t>                                      </a:t>
            </a:r>
          </a:p>
        </p:txBody>
      </p:sp>
      <p:pic>
        <p:nvPicPr>
          <p:cNvPr id="23568" name="Picture 21" descr="рабочий парень"/>
          <p:cNvPicPr>
            <a:picLocks noChangeAspect="1" noChangeArrowheads="1"/>
          </p:cNvPicPr>
          <p:nvPr/>
        </p:nvPicPr>
        <p:blipFill>
          <a:blip r:embed="rId3"/>
          <a:srcRect/>
          <a:stretch>
            <a:fillRect/>
          </a:stretch>
        </p:blipFill>
        <p:spPr bwMode="auto">
          <a:xfrm>
            <a:off x="5580063" y="2060575"/>
            <a:ext cx="3095625" cy="4281488"/>
          </a:xfrm>
          <a:prstGeom prst="rect">
            <a:avLst/>
          </a:prstGeom>
          <a:noFill/>
          <a:ln w="9525">
            <a:solidFill>
              <a:schemeClr val="tx1"/>
            </a:solidFill>
            <a:miter lim="800000"/>
            <a:headEnd/>
            <a:tailEnd/>
          </a:ln>
        </p:spPr>
      </p:pic>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96341A-162E-48C1-BFC8-AFEA1BE44311}"/>
              </a:ext>
            </a:extLst>
          </p:cNvPr>
          <p:cNvSpPr>
            <a:spLocks noGrp="1"/>
          </p:cNvSpPr>
          <p:nvPr>
            <p:ph type="title"/>
          </p:nvPr>
        </p:nvSpPr>
        <p:spPr>
          <a:xfrm>
            <a:off x="628650" y="18256"/>
            <a:ext cx="7886700" cy="1325563"/>
          </a:xfrm>
        </p:spPr>
        <p:txBody>
          <a:bodyPr>
            <a:normAutofit/>
          </a:bodyPr>
          <a:lstStyle/>
          <a:p>
            <a:pPr algn="ctr"/>
            <a:r>
              <a:rPr lang="ru-RU" sz="4000" b="1" dirty="0">
                <a:latin typeface="Times New Roman" panose="02020603050405020304" pitchFamily="18" charset="0"/>
                <a:cs typeface="Times New Roman" panose="02020603050405020304" pitchFamily="18" charset="0"/>
              </a:rPr>
              <a:t>Отпуск несовершеннолетних работников</a:t>
            </a:r>
            <a:endParaRPr lang="ru-RU" sz="40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A2C3F628-CC9F-4371-8A05-19C0E58F55A2}"/>
              </a:ext>
            </a:extLst>
          </p:cNvPr>
          <p:cNvSpPr>
            <a:spLocks noGrp="1"/>
          </p:cNvSpPr>
          <p:nvPr>
            <p:ph idx="1"/>
          </p:nvPr>
        </p:nvSpPr>
        <p:spPr>
          <a:xfrm>
            <a:off x="519793" y="1132115"/>
            <a:ext cx="4280807" cy="5573485"/>
          </a:xfrm>
        </p:spPr>
        <p:txBody>
          <a:bodyPr>
            <a:normAutofit fontScale="85000" lnSpcReduction="10000"/>
          </a:bodyPr>
          <a:lstStyle/>
          <a:p>
            <a:pPr marL="0" indent="0">
              <a:buNone/>
            </a:pPr>
            <a:r>
              <a:rPr lang="ru-RU" sz="2600" dirty="0">
                <a:latin typeface="Times New Roman" panose="02020603050405020304" pitchFamily="18" charset="0"/>
                <a:cs typeface="Times New Roman" panose="02020603050405020304" pitchFamily="18" charset="0"/>
              </a:rPr>
              <a:t>Несовершеннолетним работникам предоставляется ежегодный основной оплачиваемый отпуск продолжительностью 31 календарный день в удобное для них время (ст. 267 ТК РФ).</a:t>
            </a:r>
          </a:p>
          <a:p>
            <a:pPr marL="0" indent="0">
              <a:buNone/>
            </a:pPr>
            <a:r>
              <a:rPr lang="ru-RU" sz="2600" dirty="0">
                <a:latin typeface="Times New Roman" panose="02020603050405020304" pitchFamily="18" charset="0"/>
                <a:cs typeface="Times New Roman" panose="02020603050405020304" pitchFamily="18" charset="0"/>
              </a:rPr>
              <a:t>В отношении этих работников ТК РФ установлены запреты на:</a:t>
            </a:r>
          </a:p>
          <a:p>
            <a:pPr marL="0" indent="0">
              <a:buNone/>
            </a:pPr>
            <a:r>
              <a:rPr lang="ru-RU" sz="2600" dirty="0">
                <a:latin typeface="Times New Roman" panose="02020603050405020304" pitchFamily="18" charset="0"/>
                <a:cs typeface="Times New Roman" panose="02020603050405020304" pitchFamily="18" charset="0"/>
              </a:rPr>
              <a:t>- непредоставление ежегодного оплачиваемого отпуска (ч. 4 ст. 124 ТК РФ);</a:t>
            </a:r>
          </a:p>
          <a:p>
            <a:pPr marL="0" indent="0">
              <a:buNone/>
            </a:pPr>
            <a:r>
              <a:rPr lang="ru-RU" sz="2800" dirty="0">
                <a:latin typeface="Times New Roman" panose="02020603050405020304" pitchFamily="18" charset="0"/>
                <a:cs typeface="Times New Roman" panose="02020603050405020304" pitchFamily="18" charset="0"/>
              </a:rPr>
              <a:t>- отзыв из отпуска (ч. 3 ст. 125 ТК РФ);</a:t>
            </a:r>
          </a:p>
          <a:p>
            <a:pPr marL="0" indent="0">
              <a:buNone/>
            </a:pPr>
            <a:r>
              <a:rPr lang="ru-RU" sz="2800" dirty="0">
                <a:latin typeface="Times New Roman" panose="02020603050405020304" pitchFamily="18" charset="0"/>
                <a:cs typeface="Times New Roman" panose="02020603050405020304" pitchFamily="18" charset="0"/>
              </a:rPr>
              <a:t>- замену отпуска денежной компенсацией (ч. 3 ст. 126 ТК РФ).</a:t>
            </a:r>
          </a:p>
          <a:p>
            <a:pPr marL="0" indent="0">
              <a:buNone/>
            </a:pPr>
            <a:endParaRPr lang="ru-RU" dirty="0"/>
          </a:p>
        </p:txBody>
      </p:sp>
      <p:pic>
        <p:nvPicPr>
          <p:cNvPr id="4" name="Рисунок 3">
            <a:extLst>
              <a:ext uri="{FF2B5EF4-FFF2-40B4-BE49-F238E27FC236}">
                <a16:creationId xmlns:a16="http://schemas.microsoft.com/office/drawing/2014/main" id="{B82DB8B3-92FD-4923-B4DB-68F5F5269787}"/>
              </a:ext>
            </a:extLst>
          </p:cNvPr>
          <p:cNvPicPr>
            <a:picLocks noChangeAspect="1"/>
          </p:cNvPicPr>
          <p:nvPr/>
        </p:nvPicPr>
        <p:blipFill>
          <a:blip r:embed="rId2"/>
          <a:stretch>
            <a:fillRect/>
          </a:stretch>
        </p:blipFill>
        <p:spPr>
          <a:xfrm>
            <a:off x="4800601" y="1634672"/>
            <a:ext cx="4169228" cy="3588657"/>
          </a:xfrm>
          <a:prstGeom prst="rect">
            <a:avLst/>
          </a:prstGeom>
        </p:spPr>
      </p:pic>
    </p:spTree>
    <p:extLst>
      <p:ext uri="{BB962C8B-B14F-4D97-AF65-F5344CB8AC3E}">
        <p14:creationId xmlns:p14="http://schemas.microsoft.com/office/powerpoint/2010/main" val="552789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9B6C7C-BCB3-4011-90BF-27BEC6027474}"/>
              </a:ext>
            </a:extLst>
          </p:cNvPr>
          <p:cNvSpPr>
            <a:spLocks noGrp="1"/>
          </p:cNvSpPr>
          <p:nvPr>
            <p:ph type="title"/>
          </p:nvPr>
        </p:nvSpPr>
        <p:spPr>
          <a:xfrm>
            <a:off x="628650" y="365126"/>
            <a:ext cx="7886700" cy="941161"/>
          </a:xfrm>
        </p:spPr>
        <p:txBody>
          <a:bodyPr>
            <a:normAutofit/>
          </a:bodyPr>
          <a:lstStyle/>
          <a:p>
            <a:pPr algn="ctr"/>
            <a:r>
              <a:rPr lang="ru-RU" sz="4000" b="1" dirty="0">
                <a:latin typeface="Times New Roman" panose="02020603050405020304" pitchFamily="18" charset="0"/>
                <a:cs typeface="Times New Roman" panose="02020603050405020304" pitchFamily="18" charset="0"/>
              </a:rPr>
              <a:t>Несовершеннолетние</a:t>
            </a:r>
          </a:p>
        </p:txBody>
      </p:sp>
      <p:sp>
        <p:nvSpPr>
          <p:cNvPr id="3" name="Объект 2">
            <a:extLst>
              <a:ext uri="{FF2B5EF4-FFF2-40B4-BE49-F238E27FC236}">
                <a16:creationId xmlns:a16="http://schemas.microsoft.com/office/drawing/2014/main" id="{703E3B7E-DE27-43FD-B913-59452C524649}"/>
              </a:ext>
            </a:extLst>
          </p:cNvPr>
          <p:cNvSpPr>
            <a:spLocks noGrp="1"/>
          </p:cNvSpPr>
          <p:nvPr>
            <p:ph idx="1"/>
          </p:nvPr>
        </p:nvSpPr>
        <p:spPr>
          <a:xfrm>
            <a:off x="552450" y="1306287"/>
            <a:ext cx="7962900" cy="3715657"/>
          </a:xfrm>
        </p:spPr>
        <p:txBody>
          <a:bodyPr>
            <a:normAutofit fontScale="85000" lnSpcReduction="20000"/>
          </a:bodyPr>
          <a:lstStyle/>
          <a:p>
            <a:pPr marL="0" indent="0">
              <a:buNone/>
            </a:pPr>
            <a:r>
              <a:rPr lang="ru-RU" dirty="0">
                <a:latin typeface="Times New Roman" panose="02020603050405020304" pitchFamily="18" charset="0"/>
                <a:cs typeface="Times New Roman" panose="02020603050405020304" pitchFamily="18" charset="0"/>
              </a:rPr>
              <a:t>Гражданское право РФ различает</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1- </a:t>
            </a:r>
            <a:r>
              <a:rPr lang="ru-RU" dirty="0">
                <a:latin typeface="Times New Roman" panose="02020603050405020304" pitchFamily="18" charset="0"/>
                <a:cs typeface="Times New Roman" panose="02020603050405020304" pitchFamily="18" charset="0"/>
              </a:rPr>
              <a:t>несовершеннолетних лиц в возрасте от 14 до 18 лет</a:t>
            </a:r>
            <a:r>
              <a:rPr lang="en-US"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2- малолетних лиц, не достигших 14 лет.</a:t>
            </a:r>
            <a:endParaRPr lang="en-US"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Несовершеннолетние и малолетние не обладают полной дееспособностью, их дееспособность является частичной. Несовершеннолетний, достигший 16 лет, но прошедший эмансипацию, является полностью дееспособным.</a:t>
            </a:r>
          </a:p>
          <a:p>
            <a:pPr marL="0" indent="0">
              <a:buNone/>
            </a:pPr>
            <a:endParaRPr lang="ru-RU" dirty="0"/>
          </a:p>
        </p:txBody>
      </p:sp>
      <p:pic>
        <p:nvPicPr>
          <p:cNvPr id="4" name="Рисунок 3">
            <a:extLst>
              <a:ext uri="{FF2B5EF4-FFF2-40B4-BE49-F238E27FC236}">
                <a16:creationId xmlns:a16="http://schemas.microsoft.com/office/drawing/2014/main" id="{454B134B-A793-4C97-9F60-29DE8238B145}"/>
              </a:ext>
            </a:extLst>
          </p:cNvPr>
          <p:cNvPicPr>
            <a:picLocks noChangeAspect="1"/>
          </p:cNvPicPr>
          <p:nvPr/>
        </p:nvPicPr>
        <p:blipFill>
          <a:blip r:embed="rId2"/>
          <a:stretch>
            <a:fillRect/>
          </a:stretch>
        </p:blipFill>
        <p:spPr>
          <a:xfrm>
            <a:off x="5067572" y="4524449"/>
            <a:ext cx="3776799" cy="2054530"/>
          </a:xfrm>
          <a:prstGeom prst="rect">
            <a:avLst/>
          </a:prstGeom>
        </p:spPr>
      </p:pic>
    </p:spTree>
    <p:extLst>
      <p:ext uri="{BB962C8B-B14F-4D97-AF65-F5344CB8AC3E}">
        <p14:creationId xmlns:p14="http://schemas.microsoft.com/office/powerpoint/2010/main" val="1734397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693C45-5045-41CC-AB18-17A26D4F1C8B}"/>
              </a:ext>
            </a:extLst>
          </p:cNvPr>
          <p:cNvSpPr>
            <a:spLocks noGrp="1"/>
          </p:cNvSpPr>
          <p:nvPr>
            <p:ph type="title"/>
          </p:nvPr>
        </p:nvSpPr>
        <p:spPr/>
        <p:txBody>
          <a:bodyPr>
            <a:normAutofit fontScale="90000"/>
          </a:bodyPr>
          <a:lstStyle/>
          <a:p>
            <a:pPr algn="ctr"/>
            <a:r>
              <a:rPr lang="ru-RU" sz="4000" b="1" dirty="0">
                <a:latin typeface="Times New Roman" panose="02020603050405020304" pitchFamily="18" charset="0"/>
                <a:cs typeface="Times New Roman" panose="02020603050405020304" pitchFamily="18" charset="0"/>
              </a:rPr>
              <a:t>Оплата труда несовершеннолетних работников</a:t>
            </a:r>
          </a:p>
        </p:txBody>
      </p:sp>
      <p:sp>
        <p:nvSpPr>
          <p:cNvPr id="3" name="Объект 2">
            <a:extLst>
              <a:ext uri="{FF2B5EF4-FFF2-40B4-BE49-F238E27FC236}">
                <a16:creationId xmlns:a16="http://schemas.microsoft.com/office/drawing/2014/main" id="{86B1FE36-DAF2-4FEA-BBFE-427C6B852ED8}"/>
              </a:ext>
            </a:extLst>
          </p:cNvPr>
          <p:cNvSpPr>
            <a:spLocks noGrp="1"/>
          </p:cNvSpPr>
          <p:nvPr>
            <p:ph idx="1"/>
          </p:nvPr>
        </p:nvSpPr>
        <p:spPr>
          <a:xfrm>
            <a:off x="726622" y="1569062"/>
            <a:ext cx="7886700" cy="4351338"/>
          </a:xfrm>
        </p:spPr>
        <p:txBody>
          <a:bodyPr/>
          <a:lstStyle/>
          <a:p>
            <a:pPr marL="0" indent="0">
              <a:buNone/>
            </a:pPr>
            <a:r>
              <a:rPr lang="ru-RU" sz="2400" dirty="0">
                <a:latin typeface="Times New Roman" panose="02020603050405020304" pitchFamily="18" charset="0"/>
                <a:cs typeface="Times New Roman" panose="02020603050405020304" pitchFamily="18" charset="0"/>
              </a:rPr>
              <a:t>Особенности оплаты труда несовершеннолетних работников предусмотрены ст. 271 ТК РФ и зависят от системы оплаты труда, принятой в организации.</a:t>
            </a:r>
          </a:p>
          <a:p>
            <a:pPr marL="0" indent="0">
              <a:buNone/>
            </a:pPr>
            <a:r>
              <a:rPr lang="ru-RU" sz="2400" dirty="0">
                <a:latin typeface="Times New Roman" panose="02020603050405020304" pitchFamily="18" charset="0"/>
                <a:cs typeface="Times New Roman" panose="02020603050405020304" pitchFamily="18" charset="0"/>
              </a:rPr>
              <a:t>При повременной оплате труда размер зарплаты таких работников зависит от продолжительности их работы. При этом работодатель за счет собственных средств может производить доплаты до уровня оплаты труда работников соответствующих категорий при полной продолжительности ежедневной работы.</a:t>
            </a:r>
          </a:p>
          <a:p>
            <a:pPr marL="0" indent="0">
              <a:buNone/>
            </a:pPr>
            <a:endParaRPr lang="ru-RU" dirty="0"/>
          </a:p>
        </p:txBody>
      </p:sp>
      <p:pic>
        <p:nvPicPr>
          <p:cNvPr id="4" name="Рисунок 3">
            <a:extLst>
              <a:ext uri="{FF2B5EF4-FFF2-40B4-BE49-F238E27FC236}">
                <a16:creationId xmlns:a16="http://schemas.microsoft.com/office/drawing/2014/main" id="{FDEBA3D8-7C0B-4B32-AF79-8BCC6A4A78BE}"/>
              </a:ext>
            </a:extLst>
          </p:cNvPr>
          <p:cNvPicPr>
            <a:picLocks noChangeAspect="1"/>
          </p:cNvPicPr>
          <p:nvPr/>
        </p:nvPicPr>
        <p:blipFill>
          <a:blip r:embed="rId2" cstate="print"/>
          <a:stretch>
            <a:fillRect/>
          </a:stretch>
        </p:blipFill>
        <p:spPr>
          <a:xfrm>
            <a:off x="1164771" y="5113428"/>
            <a:ext cx="2122715" cy="1613944"/>
          </a:xfrm>
          <a:prstGeom prst="rect">
            <a:avLst/>
          </a:prstGeom>
        </p:spPr>
      </p:pic>
      <p:pic>
        <p:nvPicPr>
          <p:cNvPr id="5" name="Рисунок 4">
            <a:extLst>
              <a:ext uri="{FF2B5EF4-FFF2-40B4-BE49-F238E27FC236}">
                <a16:creationId xmlns:a16="http://schemas.microsoft.com/office/drawing/2014/main" id="{1C75547A-EEBE-4F94-8C8D-1928A834D7D7}"/>
              </a:ext>
            </a:extLst>
          </p:cNvPr>
          <p:cNvPicPr>
            <a:picLocks noChangeAspect="1"/>
          </p:cNvPicPr>
          <p:nvPr/>
        </p:nvPicPr>
        <p:blipFill>
          <a:blip r:embed="rId3" cstate="print"/>
          <a:stretch>
            <a:fillRect/>
          </a:stretch>
        </p:blipFill>
        <p:spPr>
          <a:xfrm>
            <a:off x="6315926" y="4713942"/>
            <a:ext cx="2449796" cy="2013430"/>
          </a:xfrm>
          <a:prstGeom prst="rect">
            <a:avLst/>
          </a:prstGeom>
        </p:spPr>
      </p:pic>
      <p:pic>
        <p:nvPicPr>
          <p:cNvPr id="6" name="Рисунок 5">
            <a:extLst>
              <a:ext uri="{FF2B5EF4-FFF2-40B4-BE49-F238E27FC236}">
                <a16:creationId xmlns:a16="http://schemas.microsoft.com/office/drawing/2014/main" id="{A7BD7451-DD8A-450C-9277-378E6478DFB4}"/>
              </a:ext>
            </a:extLst>
          </p:cNvPr>
          <p:cNvPicPr>
            <a:picLocks noChangeAspect="1"/>
          </p:cNvPicPr>
          <p:nvPr/>
        </p:nvPicPr>
        <p:blipFill>
          <a:blip r:embed="rId4" cstate="print"/>
          <a:stretch>
            <a:fillRect/>
          </a:stretch>
        </p:blipFill>
        <p:spPr>
          <a:xfrm>
            <a:off x="4099025" y="4970194"/>
            <a:ext cx="1405362" cy="1789351"/>
          </a:xfrm>
          <a:prstGeom prst="rect">
            <a:avLst/>
          </a:prstGeom>
        </p:spPr>
      </p:pic>
    </p:spTree>
    <p:extLst>
      <p:ext uri="{BB962C8B-B14F-4D97-AF65-F5344CB8AC3E}">
        <p14:creationId xmlns:p14="http://schemas.microsoft.com/office/powerpoint/2010/main" val="2832530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7651" name="Rectangle 1"/>
          <p:cNvSpPr>
            <a:spLocks noChangeArrowheads="1"/>
          </p:cNvSpPr>
          <p:nvPr/>
        </p:nvSpPr>
        <p:spPr bwMode="auto">
          <a:xfrm>
            <a:off x="1116013" y="188913"/>
            <a:ext cx="7777162" cy="2246312"/>
          </a:xfrm>
          <a:prstGeom prst="rect">
            <a:avLst/>
          </a:prstGeom>
          <a:noFill/>
          <a:ln w="9525">
            <a:noFill/>
            <a:miter lim="800000"/>
            <a:headEnd/>
            <a:tailEnd/>
          </a:ln>
        </p:spPr>
        <p:txBody>
          <a:bodyPr anchor="ctr">
            <a:spAutoFit/>
          </a:bodyPr>
          <a:lstStyle/>
          <a:p>
            <a:r>
              <a:rPr lang="ru-RU" sz="2800" b="1">
                <a:latin typeface="Calibri" pitchFamily="34" charset="0"/>
                <a:cs typeface="Times New Roman" pitchFamily="18" charset="0"/>
              </a:rPr>
              <a:t>Важным является то, что несовершеннолетние в возрасте от 14 до 18 лет вправе самостоятельно распоряжаться свои заработком, стипендией и иными доходами (ст.26 Гражданского кодекса РФ).</a:t>
            </a:r>
            <a:endParaRPr lang="ru-RU" sz="2800" b="1">
              <a:latin typeface="Calibri" pitchFamily="34" charset="0"/>
            </a:endParaRPr>
          </a:p>
        </p:txBody>
      </p:sp>
      <p:pic>
        <p:nvPicPr>
          <p:cNvPr id="27652" name="Picture 5" descr="http://moiasemia.ru/uploads/posts/2013-08/1375641141_104322dd8spdsj12rps1i0.jpg"/>
          <p:cNvPicPr>
            <a:picLocks noChangeAspect="1" noChangeArrowheads="1"/>
          </p:cNvPicPr>
          <p:nvPr/>
        </p:nvPicPr>
        <p:blipFill>
          <a:blip r:embed="rId3"/>
          <a:srcRect/>
          <a:stretch>
            <a:fillRect/>
          </a:stretch>
        </p:blipFill>
        <p:spPr bwMode="auto">
          <a:xfrm>
            <a:off x="1908175" y="2492375"/>
            <a:ext cx="6667500" cy="3927475"/>
          </a:xfrm>
          <a:prstGeom prst="rect">
            <a:avLst/>
          </a:prstGeom>
          <a:noFill/>
          <a:ln w="9525">
            <a:no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628650" y="365125"/>
            <a:ext cx="7886700" cy="858838"/>
          </a:xfrm>
        </p:spPr>
        <p:txBody>
          <a:bodyPr/>
          <a:lstStyle/>
          <a:p>
            <a:pPr eaLnBrk="1" hangingPunct="1"/>
            <a:r>
              <a:rPr lang="ru-RU"/>
              <a:t>Материальная ответственность</a:t>
            </a:r>
          </a:p>
        </p:txBody>
      </p:sp>
      <p:sp>
        <p:nvSpPr>
          <p:cNvPr id="3" name="Объект 2"/>
          <p:cNvSpPr>
            <a:spLocks noGrp="1"/>
          </p:cNvSpPr>
          <p:nvPr>
            <p:ph idx="1"/>
          </p:nvPr>
        </p:nvSpPr>
        <p:spPr>
          <a:xfrm>
            <a:off x="571500" y="1143000"/>
            <a:ext cx="8054975" cy="5251450"/>
          </a:xfrm>
        </p:spPr>
        <p:txBody>
          <a:bodyPr>
            <a:normAutofit fontScale="85000" lnSpcReduction="20000"/>
          </a:bodyPr>
          <a:lstStyle/>
          <a:p>
            <a:pPr marL="0" indent="0" eaLnBrk="1" hangingPunct="1">
              <a:buFont typeface="Arial" charset="0"/>
              <a:buNone/>
              <a:defRPr/>
            </a:pPr>
            <a:r>
              <a:rPr lang="ru-RU" dirty="0"/>
              <a:t>Согласно статье 242 ТК РФ работники в возрасте до 18 лет несут </a:t>
            </a:r>
            <a:r>
              <a:rPr lang="ru-RU" b="1" dirty="0"/>
              <a:t>полную материальную ответственность </a:t>
            </a:r>
            <a:r>
              <a:rPr lang="ru-RU" dirty="0"/>
              <a:t>лишь за:</a:t>
            </a:r>
          </a:p>
          <a:p>
            <a:pPr eaLnBrk="1" hangingPunct="1">
              <a:defRPr/>
            </a:pPr>
            <a:r>
              <a:rPr lang="ru-RU" dirty="0"/>
              <a:t> умышленное причинение ущерба;</a:t>
            </a:r>
          </a:p>
          <a:p>
            <a:pPr eaLnBrk="1" hangingPunct="1">
              <a:defRPr/>
            </a:pPr>
            <a:r>
              <a:rPr lang="ru-RU" dirty="0"/>
              <a:t> ущерб, причиненный в состоянии алкогольного, наркотического или иного токсического опьянения;</a:t>
            </a:r>
          </a:p>
          <a:p>
            <a:pPr eaLnBrk="1" hangingPunct="1">
              <a:defRPr/>
            </a:pPr>
            <a:r>
              <a:rPr lang="ru-RU" dirty="0"/>
              <a:t> ущерб, причиненный в результате совершения преступления или административного проступка.</a:t>
            </a:r>
          </a:p>
          <a:p>
            <a:pPr eaLnBrk="1" hangingPunct="1">
              <a:buNone/>
              <a:defRPr/>
            </a:pPr>
            <a:endParaRPr lang="ru-RU" dirty="0"/>
          </a:p>
          <a:p>
            <a:pPr eaLnBrk="1" hangingPunct="1">
              <a:buNone/>
              <a:defRPr/>
            </a:pPr>
            <a:r>
              <a:rPr lang="ru-RU" dirty="0"/>
              <a:t>	При этом ТК РФ запрещает заключение с несовершеннолетними ­договоров о полной материальной ответственности работников (ст. 244 ТК РФ).</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924800" cy="895350"/>
          </a:xfrm>
        </p:spPr>
        <p:txBody>
          <a:bodyPr>
            <a:normAutofit fontScale="90000"/>
          </a:bodyPr>
          <a:lstStyle/>
          <a:p>
            <a:pPr eaLnBrk="1" hangingPunct="1">
              <a:defRPr/>
            </a:pPr>
            <a:r>
              <a:rPr lang="ru-RU" dirty="0"/>
              <a:t>Расторжение трудового договора</a:t>
            </a:r>
          </a:p>
        </p:txBody>
      </p:sp>
      <p:sp>
        <p:nvSpPr>
          <p:cNvPr id="3" name="Объект 2"/>
          <p:cNvSpPr>
            <a:spLocks noGrp="1"/>
          </p:cNvSpPr>
          <p:nvPr>
            <p:ph idx="1"/>
          </p:nvPr>
        </p:nvSpPr>
        <p:spPr>
          <a:xfrm>
            <a:off x="628650" y="1214438"/>
            <a:ext cx="8064500" cy="5643562"/>
          </a:xfrm>
        </p:spPr>
        <p:txBody>
          <a:bodyPr>
            <a:normAutofit fontScale="77500" lnSpcReduction="20000"/>
          </a:bodyPr>
          <a:lstStyle/>
          <a:p>
            <a:pPr eaLnBrk="1" hangingPunct="1">
              <a:defRPr/>
            </a:pPr>
            <a:r>
              <a:rPr lang="ru-RU" dirty="0"/>
              <a:t>Расторжение трудового договора с несовершеннолетними работниками </a:t>
            </a:r>
            <a:r>
              <a:rPr lang="ru-RU" b="1" dirty="0"/>
              <a:t>по инициативе работодателя </a:t>
            </a:r>
            <a:r>
              <a:rPr lang="ru-RU" dirty="0"/>
              <a:t>допускается только с согласия Государственной инспекции труда и комиссии по делам несовершеннолетних. </a:t>
            </a:r>
          </a:p>
          <a:p>
            <a:pPr eaLnBrk="1" hangingPunct="1">
              <a:defRPr/>
            </a:pPr>
            <a:r>
              <a:rPr lang="ru-RU" dirty="0"/>
              <a:t>В ситуации, когда срок трудового договора истек, подростка необходимо уведомить об увольнении за </a:t>
            </a:r>
            <a:r>
              <a:rPr lang="ru-RU" b="1" dirty="0"/>
              <a:t>три</a:t>
            </a:r>
            <a:r>
              <a:rPr lang="ru-RU" dirty="0"/>
              <a:t> календарных дня до увольнения (ст. 79 ТК РФ).</a:t>
            </a:r>
          </a:p>
          <a:p>
            <a:pPr eaLnBrk="1" hangingPunct="1">
              <a:defRPr/>
            </a:pPr>
            <a:r>
              <a:rPr lang="ru-RU" dirty="0"/>
              <a:t> В случае если с несовершеннолетним трудовой договор заключен на срок до 2 месяцев, подросток вправе уволиться до окончания срока трудового договора, написав заявление об увольнении по собственному желанию не менее чем за три дня до увольнения (ст. 292 ТК РФ). По истечении указанных трех дней несовершеннолетний вправе прекратить работу.</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p:cNvSpPr>
          <p:nvPr>
            <p:ph type="body" idx="1"/>
          </p:nvPr>
        </p:nvSpPr>
        <p:spPr/>
        <p:txBody>
          <a:bodyPr/>
          <a:lstStyle/>
          <a:p>
            <a:pPr eaLnBrk="1" hangingPunct="1"/>
            <a:r>
              <a:rPr lang="ru-RU">
                <a:latin typeface="Arial" charset="0"/>
              </a:rPr>
              <a:t>Спасибо за внимание</a:t>
            </a:r>
          </a:p>
          <a:p>
            <a:pPr eaLnBrk="1" hangingPunct="1"/>
            <a:endParaRPr lang="ru-RU">
              <a:latin typeface="Arial"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Содержимое 2"/>
          <p:cNvSpPr txBox="1">
            <a:spLocks/>
          </p:cNvSpPr>
          <p:nvPr/>
        </p:nvSpPr>
        <p:spPr>
          <a:xfrm>
            <a:off x="1042988" y="115888"/>
            <a:ext cx="7715250" cy="5776912"/>
          </a:xfrm>
          <a:prstGeom prst="rect">
            <a:avLst/>
          </a:prstGeom>
        </p:spPr>
        <p:txBody>
          <a:bodyPr>
            <a:normAutofit/>
          </a:bodyPr>
          <a:lstStyle/>
          <a:p>
            <a:pPr marL="274320" indent="-274320" algn="ctr" fontAlgn="auto">
              <a:spcBef>
                <a:spcPct val="20000"/>
              </a:spcBef>
              <a:spcAft>
                <a:spcPts val="0"/>
              </a:spcAft>
              <a:buClr>
                <a:schemeClr val="accent3"/>
              </a:buClr>
              <a:defRPr/>
            </a:pPr>
            <a:r>
              <a:rPr lang="ru-RU" sz="3200" b="1" dirty="0">
                <a:latin typeface="+mn-lt"/>
                <a:cs typeface="+mn-cs"/>
              </a:rPr>
              <a:t>Согласно всероссийскому опросу Фонда «Общественное мнение» </a:t>
            </a:r>
          </a:p>
          <a:p>
            <a:pPr marL="274320" indent="-274320" algn="just" fontAlgn="auto">
              <a:spcBef>
                <a:spcPct val="20000"/>
              </a:spcBef>
              <a:spcAft>
                <a:spcPts val="0"/>
              </a:spcAft>
              <a:buClr>
                <a:srgbClr val="0070C0"/>
              </a:buClr>
              <a:buFontTx/>
              <a:buBlip>
                <a:blip r:embed="rId3"/>
              </a:buBlip>
              <a:defRPr/>
            </a:pPr>
            <a:r>
              <a:rPr lang="ru-RU" sz="3200" b="1" dirty="0">
                <a:latin typeface="+mn-lt"/>
                <a:cs typeface="+mn-cs"/>
              </a:rPr>
              <a:t>34% опрошенных заработали свои первые деньги в возрасте до 15 лет,</a:t>
            </a:r>
          </a:p>
          <a:p>
            <a:pPr marL="274320" indent="-274320" algn="just" fontAlgn="auto">
              <a:spcBef>
                <a:spcPct val="20000"/>
              </a:spcBef>
              <a:spcAft>
                <a:spcPts val="0"/>
              </a:spcAft>
              <a:buClr>
                <a:srgbClr val="0070C0"/>
              </a:buClr>
              <a:buFontTx/>
              <a:buBlip>
                <a:blip r:embed="rId3"/>
              </a:buBlip>
              <a:defRPr/>
            </a:pPr>
            <a:r>
              <a:rPr lang="ru-RU" sz="3200" b="1" dirty="0">
                <a:latin typeface="+mn-lt"/>
                <a:cs typeface="+mn-cs"/>
              </a:rPr>
              <a:t>44% - с 15-17 лет, </a:t>
            </a:r>
          </a:p>
          <a:p>
            <a:pPr marL="274320" indent="-274320" algn="just" fontAlgn="auto">
              <a:spcBef>
                <a:spcPct val="20000"/>
              </a:spcBef>
              <a:spcAft>
                <a:spcPts val="0"/>
              </a:spcAft>
              <a:buClr>
                <a:srgbClr val="0070C0"/>
              </a:buClr>
              <a:buFontTx/>
              <a:buBlip>
                <a:blip r:embed="rId3"/>
              </a:buBlip>
              <a:defRPr/>
            </a:pPr>
            <a:r>
              <a:rPr lang="ru-RU" sz="3200" b="1" dirty="0">
                <a:latin typeface="+mn-lt"/>
                <a:cs typeface="+mn-cs"/>
              </a:rPr>
              <a:t>11% начали зарабатывать в 18,</a:t>
            </a:r>
          </a:p>
          <a:p>
            <a:pPr marL="274320" indent="-274320" algn="just" fontAlgn="auto">
              <a:spcBef>
                <a:spcPct val="20000"/>
              </a:spcBef>
              <a:spcAft>
                <a:spcPts val="0"/>
              </a:spcAft>
              <a:buClr>
                <a:srgbClr val="0070C0"/>
              </a:buClr>
              <a:buFontTx/>
              <a:buBlip>
                <a:blip r:embed="rId3"/>
              </a:buBlip>
              <a:defRPr/>
            </a:pPr>
            <a:r>
              <a:rPr lang="ru-RU" sz="3200" b="1" dirty="0">
                <a:latin typeface="+mn-lt"/>
                <a:cs typeface="+mn-cs"/>
              </a:rPr>
              <a:t>10%  в 19 лет и старше.</a:t>
            </a:r>
          </a:p>
          <a:p>
            <a:pPr marL="274320" indent="-274320" algn="just" fontAlgn="auto">
              <a:spcBef>
                <a:spcPct val="20000"/>
              </a:spcBef>
              <a:spcAft>
                <a:spcPts val="0"/>
              </a:spcAft>
              <a:buClr>
                <a:schemeClr val="accent3"/>
              </a:buClr>
              <a:buFont typeface="Wingdings 2"/>
              <a:buNone/>
              <a:defRPr/>
            </a:pPr>
            <a:endParaRPr lang="ru-RU" sz="3200" dirty="0">
              <a:latin typeface="+mn-lt"/>
              <a:cs typeface="+mn-cs"/>
            </a:endParaRPr>
          </a:p>
          <a:p>
            <a:pPr marL="274320" indent="-274320" algn="just" fontAlgn="auto">
              <a:spcBef>
                <a:spcPct val="20000"/>
              </a:spcBef>
              <a:spcAft>
                <a:spcPts val="0"/>
              </a:spcAft>
              <a:buClr>
                <a:schemeClr val="accent3"/>
              </a:buClr>
              <a:buFont typeface="Wingdings 2"/>
              <a:buChar char=""/>
              <a:defRPr/>
            </a:pPr>
            <a:endParaRPr lang="ru-RU" sz="3600" dirty="0">
              <a:latin typeface="+mn-lt"/>
              <a:cs typeface="+mn-cs"/>
            </a:endParaRPr>
          </a:p>
        </p:txBody>
      </p:sp>
      <p:pic>
        <p:nvPicPr>
          <p:cNvPr id="5124" name="Рисунок 3" descr="12-article-picture2.jpg"/>
          <p:cNvPicPr>
            <a:picLocks noChangeAspect="1"/>
          </p:cNvPicPr>
          <p:nvPr/>
        </p:nvPicPr>
        <p:blipFill>
          <a:blip r:embed="rId4"/>
          <a:srcRect/>
          <a:stretch>
            <a:fillRect/>
          </a:stretch>
        </p:blipFill>
        <p:spPr bwMode="auto">
          <a:xfrm>
            <a:off x="5003800" y="4010025"/>
            <a:ext cx="3852863" cy="2647950"/>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19"/>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971550" y="0"/>
            <a:ext cx="8064500" cy="830263"/>
          </a:xfrm>
          <a:prstGeom prst="rect">
            <a:avLst/>
          </a:prstGeom>
        </p:spPr>
        <p:txBody>
          <a:bodyPr>
            <a:spAutoFit/>
          </a:bodyPr>
          <a:lstStyle/>
          <a:p>
            <a:pPr algn="ctr">
              <a:defRPr/>
            </a:pPr>
            <a:r>
              <a:rPr lang="ru-RU" sz="2400" b="1">
                <a:solidFill>
                  <a:srgbClr val="0070C0"/>
                </a:solidFill>
                <a:effectLst>
                  <a:outerShdw blurRad="38100" dist="38100" dir="2700000" algn="tl">
                    <a:srgbClr val="C0C0C0"/>
                  </a:outerShdw>
                </a:effectLst>
                <a:latin typeface="Tahoma" pitchFamily="34" charset="0"/>
                <a:cs typeface="Tahoma" pitchFamily="34" charset="0"/>
              </a:rPr>
              <a:t>Международные документы, регулирующие труд несовершеннолетних</a:t>
            </a:r>
          </a:p>
        </p:txBody>
      </p:sp>
      <p:sp>
        <p:nvSpPr>
          <p:cNvPr id="6148" name="AutoShape 3" descr="https://upload.wikimedia.org/wikipedia/commons/thumb/b/b8/Flag_of_ILO.svg/900px-Flag_of_ILO.svg.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6149" name="AutoShape 5" descr="https://upload.wikimedia.org/wikipedia/commons/thumb/b/b8/Flag_of_ILO.svg/900px-Flag_of_ILO.svg.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pic>
        <p:nvPicPr>
          <p:cNvPr id="6150" name="Picture 8" descr="Международная Организация Труда и права человека, А. А. Войтик"/>
          <p:cNvPicPr>
            <a:picLocks noChangeAspect="1" noChangeArrowheads="1"/>
          </p:cNvPicPr>
          <p:nvPr/>
        </p:nvPicPr>
        <p:blipFill>
          <a:blip r:embed="rId3"/>
          <a:srcRect/>
          <a:stretch>
            <a:fillRect/>
          </a:stretch>
        </p:blipFill>
        <p:spPr bwMode="auto">
          <a:xfrm rot="996691">
            <a:off x="5243513" y="1171575"/>
            <a:ext cx="2943225" cy="4119563"/>
          </a:xfrm>
          <a:prstGeom prst="rect">
            <a:avLst/>
          </a:prstGeom>
          <a:noFill/>
          <a:ln w="9525">
            <a:noFill/>
            <a:miter lim="800000"/>
            <a:headEnd/>
            <a:tailEnd/>
          </a:ln>
        </p:spPr>
      </p:pic>
      <p:pic>
        <p:nvPicPr>
          <p:cNvPr id="6151" name="Picture 2" descr="Международная организация труда: конвенции, документы, материалы: справочное пособие /Богатыренко З.С. - Богатыренко З.С."/>
          <p:cNvPicPr>
            <a:picLocks noChangeAspect="1" noChangeArrowheads="1"/>
          </p:cNvPicPr>
          <p:nvPr/>
        </p:nvPicPr>
        <p:blipFill>
          <a:blip r:embed="rId4"/>
          <a:srcRect/>
          <a:stretch>
            <a:fillRect/>
          </a:stretch>
        </p:blipFill>
        <p:spPr bwMode="auto">
          <a:xfrm rot="-544571">
            <a:off x="1363663" y="1100138"/>
            <a:ext cx="3759200" cy="5264150"/>
          </a:xfrm>
          <a:prstGeom prst="rect">
            <a:avLst/>
          </a:prstGeom>
          <a:noFill/>
          <a:ln w="9525">
            <a:noFill/>
            <a:miter lim="800000"/>
            <a:headEnd/>
            <a:tailEnd/>
          </a:ln>
        </p:spPr>
      </p:pic>
      <p:pic>
        <p:nvPicPr>
          <p:cNvPr id="6152" name="Рисунок 9" descr="1.tif"/>
          <p:cNvPicPr>
            <a:picLocks noChangeAspect="1"/>
          </p:cNvPicPr>
          <p:nvPr/>
        </p:nvPicPr>
        <p:blipFill>
          <a:blip r:embed="rId5"/>
          <a:srcRect/>
          <a:stretch>
            <a:fillRect/>
          </a:stretch>
        </p:blipFill>
        <p:spPr bwMode="auto">
          <a:xfrm>
            <a:off x="6565900" y="4697413"/>
            <a:ext cx="2578100" cy="2160587"/>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Заголовок 5"/>
          <p:cNvSpPr txBox="1">
            <a:spLocks/>
          </p:cNvSpPr>
          <p:nvPr/>
        </p:nvSpPr>
        <p:spPr bwMode="auto">
          <a:xfrm>
            <a:off x="838200" y="-171450"/>
            <a:ext cx="8305800" cy="1152525"/>
          </a:xfrm>
          <a:prstGeom prst="rect">
            <a:avLst/>
          </a:prstGeom>
          <a:noFill/>
          <a:ln w="9525">
            <a:noFill/>
            <a:miter lim="800000"/>
            <a:headEnd/>
            <a:tailEnd/>
          </a:ln>
          <a:effectLst/>
        </p:spPr>
        <p:txBody>
          <a:bodyPr anchor="ctr"/>
          <a:lstStyle/>
          <a:p>
            <a:pPr algn="ctr">
              <a:defRPr/>
            </a:pPr>
            <a:endParaRPr lang="ru-RU" sz="2800" b="1" kern="0" dirty="0">
              <a:solidFill>
                <a:srgbClr val="0070C0"/>
              </a:solidFill>
              <a:effectLst>
                <a:outerShdw blurRad="38100" dist="38100" dir="2700000" algn="tl">
                  <a:srgbClr val="000000">
                    <a:alpha val="43137"/>
                  </a:srgbClr>
                </a:outerShdw>
                <a:reflection blurRad="12700" stA="48000" endA="300" endPos="55000" dir="5400000" sy="-90000" algn="bl" rotWithShape="0"/>
              </a:effectLst>
              <a:latin typeface="Tahoma" pitchFamily="34" charset="0"/>
              <a:ea typeface="Tahoma" pitchFamily="34" charset="0"/>
              <a:cs typeface="Tahoma" pitchFamily="34" charset="0"/>
            </a:endParaRPr>
          </a:p>
        </p:txBody>
      </p:sp>
      <p:pic>
        <p:nvPicPr>
          <p:cNvPr id="7172" name="i-main-pic" descr="Картинка 3 из 1290"/>
          <p:cNvPicPr>
            <a:picLocks noChangeAspect="1" noChangeArrowheads="1"/>
          </p:cNvPicPr>
          <p:nvPr/>
        </p:nvPicPr>
        <p:blipFill>
          <a:blip r:embed="rId3"/>
          <a:srcRect/>
          <a:stretch>
            <a:fillRect/>
          </a:stretch>
        </p:blipFill>
        <p:spPr bwMode="auto">
          <a:xfrm>
            <a:off x="2843213" y="1125538"/>
            <a:ext cx="3816350" cy="5480050"/>
          </a:xfrm>
          <a:prstGeom prst="rect">
            <a:avLst/>
          </a:prstGeom>
          <a:noFill/>
          <a:ln w="9525">
            <a:noFill/>
            <a:miter lim="800000"/>
            <a:headEnd/>
            <a:tailEnd/>
          </a:ln>
        </p:spPr>
      </p:pic>
      <p:sp>
        <p:nvSpPr>
          <p:cNvPr id="7173" name="Прямоугольник 6"/>
          <p:cNvSpPr>
            <a:spLocks noChangeArrowheads="1"/>
          </p:cNvSpPr>
          <p:nvPr/>
        </p:nvSpPr>
        <p:spPr bwMode="auto">
          <a:xfrm>
            <a:off x="1042988" y="115888"/>
            <a:ext cx="7850187" cy="923925"/>
          </a:xfrm>
          <a:prstGeom prst="rect">
            <a:avLst/>
          </a:prstGeom>
          <a:noFill/>
          <a:ln w="9525">
            <a:noFill/>
            <a:miter lim="800000"/>
            <a:headEnd/>
            <a:tailEnd/>
          </a:ln>
        </p:spPr>
        <p:txBody>
          <a:bodyPr>
            <a:spAutoFit/>
          </a:bodyPr>
          <a:lstStyle/>
          <a:p>
            <a:pPr>
              <a:lnSpc>
                <a:spcPct val="90000"/>
              </a:lnSpc>
            </a:pPr>
            <a:r>
              <a:rPr lang="ru-RU" sz="2000" b="1">
                <a:latin typeface="Calibri" pitchFamily="34" charset="0"/>
              </a:rPr>
              <a:t>В 1996 году по инициативе Франции, день принятия Генеральной Ассамблеей ООН текста Конвенции, было решено ежегодно </a:t>
            </a:r>
          </a:p>
          <a:p>
            <a:pPr>
              <a:lnSpc>
                <a:spcPct val="90000"/>
              </a:lnSpc>
            </a:pPr>
            <a:r>
              <a:rPr lang="ru-RU" sz="2000" b="1">
                <a:solidFill>
                  <a:srgbClr val="FF0000"/>
                </a:solidFill>
                <a:latin typeface="Calibri" pitchFamily="34" charset="0"/>
              </a:rPr>
              <a:t>20 ноября</a:t>
            </a:r>
            <a:r>
              <a:rPr lang="ru-RU" sz="2000" b="1">
                <a:latin typeface="Calibri" pitchFamily="34" charset="0"/>
              </a:rPr>
              <a:t> отмечать как </a:t>
            </a:r>
            <a:r>
              <a:rPr lang="ru-RU" sz="2000" b="1">
                <a:solidFill>
                  <a:srgbClr val="FF0000"/>
                </a:solidFill>
                <a:latin typeface="Calibri" pitchFamily="34" charset="0"/>
              </a:rPr>
              <a:t>День прав ребенка.</a:t>
            </a:r>
          </a:p>
        </p:txBody>
      </p:sp>
      <p:sp>
        <p:nvSpPr>
          <p:cNvPr id="8" name="Прямоугольник 7"/>
          <p:cNvSpPr>
            <a:spLocks noChangeArrowheads="1"/>
          </p:cNvSpPr>
          <p:nvPr/>
        </p:nvSpPr>
        <p:spPr bwMode="auto">
          <a:xfrm>
            <a:off x="1042988" y="1557338"/>
            <a:ext cx="6319837" cy="368300"/>
          </a:xfrm>
          <a:prstGeom prst="rect">
            <a:avLst/>
          </a:prstGeom>
          <a:noFill/>
          <a:ln w="9525">
            <a:noFill/>
            <a:miter lim="800000"/>
            <a:headEnd/>
            <a:tailEnd/>
          </a:ln>
        </p:spPr>
        <p:txBody>
          <a:bodyPr>
            <a:spAutoFit/>
          </a:bodyPr>
          <a:lstStyle/>
          <a:p>
            <a:r>
              <a:rPr lang="ru-RU" b="1">
                <a:latin typeface="Calibri" pitchFamily="34" charset="0"/>
              </a:rPr>
              <a:t>минимальный возраст для приема на работу не ниже 15 лет</a:t>
            </a:r>
          </a:p>
        </p:txBody>
      </p:sp>
      <p:sp>
        <p:nvSpPr>
          <p:cNvPr id="9" name="Прямоугольник 8"/>
          <p:cNvSpPr>
            <a:spLocks noChangeArrowheads="1"/>
          </p:cNvSpPr>
          <p:nvPr/>
        </p:nvSpPr>
        <p:spPr bwMode="auto">
          <a:xfrm>
            <a:off x="4356100" y="1916113"/>
            <a:ext cx="5040313" cy="647700"/>
          </a:xfrm>
          <a:prstGeom prst="rect">
            <a:avLst/>
          </a:prstGeom>
          <a:noFill/>
          <a:ln w="9525">
            <a:noFill/>
            <a:miter lim="800000"/>
            <a:headEnd/>
            <a:tailEnd/>
          </a:ln>
        </p:spPr>
        <p:txBody>
          <a:bodyPr>
            <a:spAutoFit/>
          </a:bodyPr>
          <a:lstStyle/>
          <a:p>
            <a:r>
              <a:rPr lang="ru-RU" b="1">
                <a:latin typeface="Calibri" pitchFamily="34" charset="0"/>
              </a:rPr>
              <a:t>особые требования к продолжительности </a:t>
            </a:r>
          </a:p>
          <a:p>
            <a:r>
              <a:rPr lang="ru-RU" b="1">
                <a:latin typeface="Calibri" pitchFamily="34" charset="0"/>
              </a:rPr>
              <a:t>рабочего дня и условиям труда</a:t>
            </a:r>
          </a:p>
        </p:txBody>
      </p:sp>
      <p:sp>
        <p:nvSpPr>
          <p:cNvPr id="10" name="Прямоугольник 9"/>
          <p:cNvSpPr>
            <a:spLocks noChangeArrowheads="1"/>
          </p:cNvSpPr>
          <p:nvPr/>
        </p:nvSpPr>
        <p:spPr bwMode="auto">
          <a:xfrm>
            <a:off x="971550" y="2636838"/>
            <a:ext cx="6408738" cy="646112"/>
          </a:xfrm>
          <a:prstGeom prst="rect">
            <a:avLst/>
          </a:prstGeom>
          <a:noFill/>
          <a:ln w="9525">
            <a:noFill/>
            <a:miter lim="800000"/>
            <a:headEnd/>
            <a:tailEnd/>
          </a:ln>
        </p:spPr>
        <p:txBody>
          <a:bodyPr>
            <a:spAutoFit/>
          </a:bodyPr>
          <a:lstStyle/>
          <a:p>
            <a:r>
              <a:rPr lang="ru-RU" b="1">
                <a:latin typeface="Calibri" pitchFamily="34" charset="0"/>
              </a:rPr>
              <a:t>запрещение работ, которые могут нанести вред здоровью, </a:t>
            </a:r>
          </a:p>
          <a:p>
            <a:r>
              <a:rPr lang="ru-RU" b="1">
                <a:latin typeface="Calibri" pitchFamily="34" charset="0"/>
              </a:rPr>
              <a:t>безопасности или нравственности детей</a:t>
            </a:r>
          </a:p>
        </p:txBody>
      </p:sp>
      <p:sp>
        <p:nvSpPr>
          <p:cNvPr id="11" name="Прямоугольник 10"/>
          <p:cNvSpPr>
            <a:spLocks noChangeArrowheads="1"/>
          </p:cNvSpPr>
          <p:nvPr/>
        </p:nvSpPr>
        <p:spPr bwMode="auto">
          <a:xfrm>
            <a:off x="3059113" y="3500438"/>
            <a:ext cx="6408737" cy="369887"/>
          </a:xfrm>
          <a:prstGeom prst="rect">
            <a:avLst/>
          </a:prstGeom>
          <a:noFill/>
          <a:ln w="9525">
            <a:noFill/>
            <a:miter lim="800000"/>
            <a:headEnd/>
            <a:tailEnd/>
          </a:ln>
        </p:spPr>
        <p:txBody>
          <a:bodyPr>
            <a:spAutoFit/>
          </a:bodyPr>
          <a:lstStyle/>
          <a:p>
            <a:r>
              <a:rPr lang="ru-RU" b="1">
                <a:latin typeface="Calibri" pitchFamily="34" charset="0"/>
              </a:rPr>
              <a:t>право ребенка на защиту от экономической эксплуатации </a:t>
            </a:r>
          </a:p>
        </p:txBody>
      </p:sp>
      <p:sp>
        <p:nvSpPr>
          <p:cNvPr id="12" name="Прямоугольник 11"/>
          <p:cNvSpPr>
            <a:spLocks noChangeArrowheads="1"/>
          </p:cNvSpPr>
          <p:nvPr/>
        </p:nvSpPr>
        <p:spPr bwMode="auto">
          <a:xfrm>
            <a:off x="1042988" y="4221163"/>
            <a:ext cx="7129462" cy="1477962"/>
          </a:xfrm>
          <a:prstGeom prst="rect">
            <a:avLst/>
          </a:prstGeom>
          <a:noFill/>
          <a:ln w="9525">
            <a:noFill/>
            <a:miter lim="800000"/>
            <a:headEnd/>
            <a:tailEnd/>
          </a:ln>
        </p:spPr>
        <p:txBody>
          <a:bodyPr>
            <a:spAutoFit/>
          </a:bodyPr>
          <a:lstStyle/>
          <a:p>
            <a:r>
              <a:rPr lang="ru-RU" b="1">
                <a:latin typeface="Calibri" pitchFamily="34" charset="0"/>
              </a:rPr>
              <a:t>защита от выполнения любой работы, которая может представлять опасность для его здоровья или служить препятствием в получении им образования либо наносить ущерб здоровью ребенка и его физическому, умственному, духовному, моральному и социальному развитию</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Effect transition="in" filter="fade">
                                      <p:cBhvr>
                                        <p:cTn id="9" dur="3000"/>
                                        <p:tgtEl>
                                          <p:spTgt spid="8"/>
                                        </p:tgtEl>
                                      </p:cBhvr>
                                    </p:animEffect>
                                  </p:childTnLst>
                                </p:cTn>
                              </p:par>
                            </p:childTnLst>
                          </p:cTn>
                        </p:par>
                        <p:par>
                          <p:cTn id="10" fill="hold">
                            <p:stCondLst>
                              <p:cond delay="3000"/>
                            </p:stCondLst>
                            <p:childTnLst>
                              <p:par>
                                <p:cTn id="11" presetID="53"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3000" fill="hold"/>
                                        <p:tgtEl>
                                          <p:spTgt spid="9"/>
                                        </p:tgtEl>
                                        <p:attrNameLst>
                                          <p:attrName>ppt_w</p:attrName>
                                        </p:attrNameLst>
                                      </p:cBhvr>
                                      <p:tavLst>
                                        <p:tav tm="0">
                                          <p:val>
                                            <p:fltVal val="0"/>
                                          </p:val>
                                        </p:tav>
                                        <p:tav tm="100000">
                                          <p:val>
                                            <p:strVal val="#ppt_w"/>
                                          </p:val>
                                        </p:tav>
                                      </p:tavLst>
                                    </p:anim>
                                    <p:anim calcmode="lin" valueType="num">
                                      <p:cBhvr>
                                        <p:cTn id="14" dur="3000" fill="hold"/>
                                        <p:tgtEl>
                                          <p:spTgt spid="9"/>
                                        </p:tgtEl>
                                        <p:attrNameLst>
                                          <p:attrName>ppt_h</p:attrName>
                                        </p:attrNameLst>
                                      </p:cBhvr>
                                      <p:tavLst>
                                        <p:tav tm="0">
                                          <p:val>
                                            <p:fltVal val="0"/>
                                          </p:val>
                                        </p:tav>
                                        <p:tav tm="100000">
                                          <p:val>
                                            <p:strVal val="#ppt_h"/>
                                          </p:val>
                                        </p:tav>
                                      </p:tavLst>
                                    </p:anim>
                                    <p:animEffect transition="in" filter="fade">
                                      <p:cBhvr>
                                        <p:cTn id="15" dur="3000"/>
                                        <p:tgtEl>
                                          <p:spTgt spid="9"/>
                                        </p:tgtEl>
                                      </p:cBhvr>
                                    </p:animEffect>
                                  </p:childTnLst>
                                </p:cTn>
                              </p:par>
                            </p:childTnLst>
                          </p:cTn>
                        </p:par>
                        <p:par>
                          <p:cTn id="16" fill="hold">
                            <p:stCondLst>
                              <p:cond delay="6000"/>
                            </p:stCondLst>
                            <p:childTnLst>
                              <p:par>
                                <p:cTn id="17" presetID="53"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3000" fill="hold"/>
                                        <p:tgtEl>
                                          <p:spTgt spid="10"/>
                                        </p:tgtEl>
                                        <p:attrNameLst>
                                          <p:attrName>ppt_w</p:attrName>
                                        </p:attrNameLst>
                                      </p:cBhvr>
                                      <p:tavLst>
                                        <p:tav tm="0">
                                          <p:val>
                                            <p:fltVal val="0"/>
                                          </p:val>
                                        </p:tav>
                                        <p:tav tm="100000">
                                          <p:val>
                                            <p:strVal val="#ppt_w"/>
                                          </p:val>
                                        </p:tav>
                                      </p:tavLst>
                                    </p:anim>
                                    <p:anim calcmode="lin" valueType="num">
                                      <p:cBhvr>
                                        <p:cTn id="20" dur="3000" fill="hold"/>
                                        <p:tgtEl>
                                          <p:spTgt spid="10"/>
                                        </p:tgtEl>
                                        <p:attrNameLst>
                                          <p:attrName>ppt_h</p:attrName>
                                        </p:attrNameLst>
                                      </p:cBhvr>
                                      <p:tavLst>
                                        <p:tav tm="0">
                                          <p:val>
                                            <p:fltVal val="0"/>
                                          </p:val>
                                        </p:tav>
                                        <p:tav tm="100000">
                                          <p:val>
                                            <p:strVal val="#ppt_h"/>
                                          </p:val>
                                        </p:tav>
                                      </p:tavLst>
                                    </p:anim>
                                    <p:animEffect transition="in" filter="fade">
                                      <p:cBhvr>
                                        <p:cTn id="21" dur="3000"/>
                                        <p:tgtEl>
                                          <p:spTgt spid="10"/>
                                        </p:tgtEl>
                                      </p:cBhvr>
                                    </p:animEffect>
                                  </p:childTnLst>
                                </p:cTn>
                              </p:par>
                            </p:childTnLst>
                          </p:cTn>
                        </p:par>
                        <p:par>
                          <p:cTn id="22" fill="hold">
                            <p:stCondLst>
                              <p:cond delay="9000"/>
                            </p:stCondLst>
                            <p:childTnLst>
                              <p:par>
                                <p:cTn id="23" presetID="53"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3000" fill="hold"/>
                                        <p:tgtEl>
                                          <p:spTgt spid="11"/>
                                        </p:tgtEl>
                                        <p:attrNameLst>
                                          <p:attrName>ppt_w</p:attrName>
                                        </p:attrNameLst>
                                      </p:cBhvr>
                                      <p:tavLst>
                                        <p:tav tm="0">
                                          <p:val>
                                            <p:fltVal val="0"/>
                                          </p:val>
                                        </p:tav>
                                        <p:tav tm="100000">
                                          <p:val>
                                            <p:strVal val="#ppt_w"/>
                                          </p:val>
                                        </p:tav>
                                      </p:tavLst>
                                    </p:anim>
                                    <p:anim calcmode="lin" valueType="num">
                                      <p:cBhvr>
                                        <p:cTn id="26" dur="3000" fill="hold"/>
                                        <p:tgtEl>
                                          <p:spTgt spid="11"/>
                                        </p:tgtEl>
                                        <p:attrNameLst>
                                          <p:attrName>ppt_h</p:attrName>
                                        </p:attrNameLst>
                                      </p:cBhvr>
                                      <p:tavLst>
                                        <p:tav tm="0">
                                          <p:val>
                                            <p:fltVal val="0"/>
                                          </p:val>
                                        </p:tav>
                                        <p:tav tm="100000">
                                          <p:val>
                                            <p:strVal val="#ppt_h"/>
                                          </p:val>
                                        </p:tav>
                                      </p:tavLst>
                                    </p:anim>
                                    <p:animEffect transition="in" filter="fade">
                                      <p:cBhvr>
                                        <p:cTn id="27" dur="3000"/>
                                        <p:tgtEl>
                                          <p:spTgt spid="11"/>
                                        </p:tgtEl>
                                      </p:cBhvr>
                                    </p:animEffect>
                                  </p:childTnLst>
                                </p:cTn>
                              </p:par>
                            </p:childTnLst>
                          </p:cTn>
                        </p:par>
                        <p:par>
                          <p:cTn id="28" fill="hold">
                            <p:stCondLst>
                              <p:cond delay="1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3000" fill="hold"/>
                                        <p:tgtEl>
                                          <p:spTgt spid="12"/>
                                        </p:tgtEl>
                                        <p:attrNameLst>
                                          <p:attrName>ppt_w</p:attrName>
                                        </p:attrNameLst>
                                      </p:cBhvr>
                                      <p:tavLst>
                                        <p:tav tm="0">
                                          <p:val>
                                            <p:fltVal val="0"/>
                                          </p:val>
                                        </p:tav>
                                        <p:tav tm="100000">
                                          <p:val>
                                            <p:strVal val="#ppt_w"/>
                                          </p:val>
                                        </p:tav>
                                      </p:tavLst>
                                    </p:anim>
                                    <p:anim calcmode="lin" valueType="num">
                                      <p:cBhvr>
                                        <p:cTn id="32" dur="3000" fill="hold"/>
                                        <p:tgtEl>
                                          <p:spTgt spid="12"/>
                                        </p:tgtEl>
                                        <p:attrNameLst>
                                          <p:attrName>ppt_h</p:attrName>
                                        </p:attrNameLst>
                                      </p:cBhvr>
                                      <p:tavLst>
                                        <p:tav tm="0">
                                          <p:val>
                                            <p:fltVal val="0"/>
                                          </p:val>
                                        </p:tav>
                                        <p:tav tm="100000">
                                          <p:val>
                                            <p:strVal val="#ppt_h"/>
                                          </p:val>
                                        </p:tav>
                                      </p:tavLst>
                                    </p:anim>
                                    <p:animEffect transition="in" filter="fade">
                                      <p:cBhvr>
                                        <p:cTn id="33"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19"/>
          <p:cNvPicPr>
            <a:picLocks noChangeAspect="1" noChangeArrowheads="1"/>
          </p:cNvPicPr>
          <p:nvPr/>
        </p:nvPicPr>
        <p:blipFill>
          <a:blip r:embed="rId2"/>
          <a:srcRect/>
          <a:stretch>
            <a:fillRect/>
          </a:stretch>
        </p:blipFill>
        <p:spPr bwMode="auto">
          <a:xfrm>
            <a:off x="179388" y="0"/>
            <a:ext cx="9144000" cy="6858000"/>
          </a:xfrm>
          <a:prstGeom prst="rect">
            <a:avLst/>
          </a:prstGeom>
          <a:noFill/>
          <a:ln w="9525">
            <a:noFill/>
            <a:miter lim="800000"/>
            <a:headEnd/>
            <a:tailEnd/>
          </a:ln>
        </p:spPr>
      </p:pic>
      <p:sp>
        <p:nvSpPr>
          <p:cNvPr id="4" name="Прямоугольник 3"/>
          <p:cNvSpPr/>
          <p:nvPr/>
        </p:nvSpPr>
        <p:spPr>
          <a:xfrm>
            <a:off x="971550" y="0"/>
            <a:ext cx="8064500" cy="954088"/>
          </a:xfrm>
          <a:prstGeom prst="rect">
            <a:avLst/>
          </a:prstGeom>
        </p:spPr>
        <p:txBody>
          <a:bodyPr>
            <a:spAutoFit/>
          </a:bodyPr>
          <a:lstStyle/>
          <a:p>
            <a:pPr algn="ctr">
              <a:defRPr/>
            </a:pPr>
            <a:r>
              <a:rPr lang="ru-RU" sz="2800" b="1">
                <a:solidFill>
                  <a:srgbClr val="0070C0"/>
                </a:solidFill>
                <a:effectLst>
                  <a:outerShdw blurRad="38100" dist="38100" dir="2700000" algn="tl">
                    <a:srgbClr val="C0C0C0"/>
                  </a:outerShdw>
                </a:effectLst>
                <a:latin typeface="Tahoma" pitchFamily="34" charset="0"/>
                <a:cs typeface="Tahoma" pitchFamily="34" charset="0"/>
              </a:rPr>
              <a:t>Законодательные акты, регулирующие трудовые отношения в РФ</a:t>
            </a:r>
          </a:p>
        </p:txBody>
      </p:sp>
      <p:pic>
        <p:nvPicPr>
          <p:cNvPr id="8196" name="Picture 17" descr="КРФ"/>
          <p:cNvPicPr>
            <a:picLocks noChangeAspect="1" noChangeArrowheads="1"/>
          </p:cNvPicPr>
          <p:nvPr/>
        </p:nvPicPr>
        <p:blipFill>
          <a:blip r:embed="rId3"/>
          <a:srcRect/>
          <a:stretch>
            <a:fillRect/>
          </a:stretch>
        </p:blipFill>
        <p:spPr bwMode="auto">
          <a:xfrm>
            <a:off x="1331913" y="1052513"/>
            <a:ext cx="2519362" cy="3671887"/>
          </a:xfrm>
          <a:prstGeom prst="rect">
            <a:avLst/>
          </a:prstGeom>
          <a:noFill/>
          <a:ln w="9525">
            <a:solidFill>
              <a:schemeClr val="tx1"/>
            </a:solidFill>
            <a:miter lim="800000"/>
            <a:headEnd/>
            <a:tailEnd/>
          </a:ln>
        </p:spPr>
      </p:pic>
      <p:pic>
        <p:nvPicPr>
          <p:cNvPr id="8197" name="Picture 16" descr="Кодекс трудовой"/>
          <p:cNvPicPr>
            <a:picLocks noChangeAspect="1" noChangeArrowheads="1"/>
          </p:cNvPicPr>
          <p:nvPr/>
        </p:nvPicPr>
        <p:blipFill>
          <a:blip r:embed="rId4"/>
          <a:srcRect/>
          <a:stretch>
            <a:fillRect/>
          </a:stretch>
        </p:blipFill>
        <p:spPr bwMode="auto">
          <a:xfrm>
            <a:off x="5508625" y="1125538"/>
            <a:ext cx="2519363" cy="3598862"/>
          </a:xfrm>
          <a:prstGeom prst="rect">
            <a:avLst/>
          </a:prstGeom>
          <a:noFill/>
          <a:ln w="9525">
            <a:solidFill>
              <a:srgbClr val="000066"/>
            </a:solidFill>
            <a:miter lim="800000"/>
            <a:headEnd/>
            <a:tailEnd/>
          </a:ln>
        </p:spPr>
      </p:pic>
      <p:sp>
        <p:nvSpPr>
          <p:cNvPr id="8198" name="Rectangle 3"/>
          <p:cNvSpPr txBox="1">
            <a:spLocks noRot="1" noChangeArrowheads="1"/>
          </p:cNvSpPr>
          <p:nvPr/>
        </p:nvSpPr>
        <p:spPr bwMode="auto">
          <a:xfrm>
            <a:off x="1136650" y="4941888"/>
            <a:ext cx="8007350" cy="2303462"/>
          </a:xfrm>
          <a:prstGeom prst="rect">
            <a:avLst/>
          </a:prstGeom>
          <a:noFill/>
          <a:ln w="9525">
            <a:noFill/>
            <a:miter lim="800000"/>
            <a:headEnd/>
            <a:tailEnd/>
          </a:ln>
        </p:spPr>
        <p:txBody>
          <a:bodyPr/>
          <a:lstStyle/>
          <a:p>
            <a:pPr>
              <a:lnSpc>
                <a:spcPct val="90000"/>
              </a:lnSpc>
              <a:buFontTx/>
              <a:buBlip>
                <a:blip r:embed="rId5"/>
              </a:buBlip>
            </a:pPr>
            <a:r>
              <a:rPr lang="ru-RU" sz="2400" b="1">
                <a:latin typeface="Calibri" pitchFamily="34" charset="0"/>
                <a:cs typeface="Tahoma" pitchFamily="34" charset="0"/>
              </a:rPr>
              <a:t>   Конституция РФ</a:t>
            </a:r>
          </a:p>
          <a:p>
            <a:pPr>
              <a:lnSpc>
                <a:spcPct val="90000"/>
              </a:lnSpc>
              <a:buFontTx/>
              <a:buBlip>
                <a:blip r:embed="rId5"/>
              </a:buBlip>
            </a:pPr>
            <a:r>
              <a:rPr lang="ru-RU" sz="2400" b="1">
                <a:latin typeface="Calibri" pitchFamily="34" charset="0"/>
                <a:cs typeface="Tahoma" pitchFamily="34" charset="0"/>
              </a:rPr>
              <a:t>  Трудовой кодекс РФ</a:t>
            </a:r>
          </a:p>
          <a:p>
            <a:pPr>
              <a:lnSpc>
                <a:spcPct val="90000"/>
              </a:lnSpc>
              <a:buFontTx/>
              <a:buBlip>
                <a:blip r:embed="rId5"/>
              </a:buBlip>
            </a:pPr>
            <a:r>
              <a:rPr lang="ru-RU" sz="2400" b="1">
                <a:latin typeface="Calibri" pitchFamily="34" charset="0"/>
                <a:cs typeface="Tahoma" pitchFamily="34" charset="0"/>
              </a:rPr>
              <a:t>  Отдельные законы о труде</a:t>
            </a:r>
          </a:p>
          <a:p>
            <a:pPr>
              <a:lnSpc>
                <a:spcPct val="90000"/>
              </a:lnSpc>
              <a:buFontTx/>
              <a:buBlip>
                <a:blip r:embed="rId5"/>
              </a:buBlip>
            </a:pPr>
            <a:r>
              <a:rPr lang="ru-RU" sz="2400" b="1">
                <a:latin typeface="Calibri" pitchFamily="34" charset="0"/>
                <a:cs typeface="Tahoma" pitchFamily="34" charset="0"/>
              </a:rPr>
              <a:t>  Подзаконные нормативные акты</a:t>
            </a:r>
          </a:p>
        </p:txBody>
      </p:sp>
      <p:sp>
        <p:nvSpPr>
          <p:cNvPr id="8199" name="AutoShape 9" descr="specialnaya-ocenka-uslovij-truda-izhevs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4"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6" name="Rectangle 6"/>
          <p:cNvSpPr>
            <a:spLocks noChangeArrowheads="1"/>
          </p:cNvSpPr>
          <p:nvPr/>
        </p:nvSpPr>
        <p:spPr bwMode="auto">
          <a:xfrm>
            <a:off x="1115616" y="2708920"/>
            <a:ext cx="3081536" cy="576064"/>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lstStyle/>
          <a:p>
            <a:pPr algn="ctr">
              <a:defRPr/>
            </a:pPr>
            <a:r>
              <a:rPr lang="ru-RU" sz="2000">
                <a:solidFill>
                  <a:srgbClr val="FFFFFF"/>
                </a:solidFill>
                <a:latin typeface="Tahoma" pitchFamily="34" charset="0"/>
                <a:cs typeface="Tahoma" pitchFamily="34" charset="0"/>
              </a:rPr>
              <a:t>добросовестно трудиться</a:t>
            </a:r>
          </a:p>
        </p:txBody>
      </p:sp>
      <p:sp>
        <p:nvSpPr>
          <p:cNvPr id="15367" name="Rectangle 7"/>
          <p:cNvSpPr>
            <a:spLocks noChangeArrowheads="1"/>
          </p:cNvSpPr>
          <p:nvPr/>
        </p:nvSpPr>
        <p:spPr bwMode="auto">
          <a:xfrm>
            <a:off x="1115616" y="3501008"/>
            <a:ext cx="3081536" cy="648072"/>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lstStyle/>
          <a:p>
            <a:pPr algn="ctr">
              <a:defRPr/>
            </a:pPr>
            <a:r>
              <a:rPr lang="ru-RU" sz="2000">
                <a:solidFill>
                  <a:srgbClr val="FFFFFF"/>
                </a:solidFill>
                <a:latin typeface="Tahoma" pitchFamily="34" charset="0"/>
                <a:cs typeface="Tahoma" pitchFamily="34" charset="0"/>
              </a:rPr>
              <a:t>соблюдать трудовую</a:t>
            </a:r>
          </a:p>
          <a:p>
            <a:pPr algn="ctr">
              <a:defRPr/>
            </a:pPr>
            <a:r>
              <a:rPr lang="ru-RU" sz="2000">
                <a:solidFill>
                  <a:srgbClr val="FFFFFF"/>
                </a:solidFill>
                <a:latin typeface="Tahoma" pitchFamily="34" charset="0"/>
                <a:cs typeface="Tahoma" pitchFamily="34" charset="0"/>
              </a:rPr>
              <a:t>дисциплину</a:t>
            </a:r>
          </a:p>
        </p:txBody>
      </p:sp>
      <p:sp>
        <p:nvSpPr>
          <p:cNvPr id="15368" name="Rectangle 8"/>
          <p:cNvSpPr>
            <a:spLocks noChangeArrowheads="1"/>
          </p:cNvSpPr>
          <p:nvPr/>
        </p:nvSpPr>
        <p:spPr bwMode="auto">
          <a:xfrm>
            <a:off x="1115616" y="4437112"/>
            <a:ext cx="3081536" cy="504056"/>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lstStyle/>
          <a:p>
            <a:pPr algn="ctr">
              <a:defRPr/>
            </a:pPr>
            <a:r>
              <a:rPr lang="ru-RU" sz="2000">
                <a:solidFill>
                  <a:srgbClr val="FFFFFF"/>
                </a:solidFill>
                <a:latin typeface="Tahoma" pitchFamily="34" charset="0"/>
                <a:cs typeface="Tahoma" pitchFamily="34" charset="0"/>
              </a:rPr>
              <a:t>беречь имущество</a:t>
            </a:r>
          </a:p>
        </p:txBody>
      </p:sp>
      <p:sp>
        <p:nvSpPr>
          <p:cNvPr id="15369" name="Rectangle 9"/>
          <p:cNvSpPr>
            <a:spLocks noChangeArrowheads="1"/>
          </p:cNvSpPr>
          <p:nvPr/>
        </p:nvSpPr>
        <p:spPr bwMode="auto">
          <a:xfrm>
            <a:off x="1115616" y="5229200"/>
            <a:ext cx="3081536" cy="648072"/>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lstStyle/>
          <a:p>
            <a:pPr algn="ctr">
              <a:defRPr/>
            </a:pPr>
            <a:r>
              <a:rPr lang="ru-RU" sz="2000">
                <a:solidFill>
                  <a:srgbClr val="FFFFFF"/>
                </a:solidFill>
                <a:latin typeface="Tahoma" pitchFamily="34" charset="0"/>
                <a:cs typeface="Tahoma" pitchFamily="34" charset="0"/>
              </a:rPr>
              <a:t>выполнять нормы</a:t>
            </a:r>
          </a:p>
          <a:p>
            <a:pPr algn="ctr">
              <a:defRPr/>
            </a:pPr>
            <a:r>
              <a:rPr lang="ru-RU" sz="2000">
                <a:solidFill>
                  <a:srgbClr val="FFFFFF"/>
                </a:solidFill>
                <a:latin typeface="Tahoma" pitchFamily="34" charset="0"/>
                <a:cs typeface="Tahoma" pitchFamily="34" charset="0"/>
              </a:rPr>
              <a:t>труда</a:t>
            </a:r>
          </a:p>
        </p:txBody>
      </p:sp>
      <p:sp>
        <p:nvSpPr>
          <p:cNvPr id="15370" name="Line 10"/>
          <p:cNvSpPr>
            <a:spLocks noChangeShapeType="1"/>
          </p:cNvSpPr>
          <p:nvPr/>
        </p:nvSpPr>
        <p:spPr bwMode="auto">
          <a:xfrm>
            <a:off x="4427538" y="2349500"/>
            <a:ext cx="0" cy="3382963"/>
          </a:xfrm>
          <a:prstGeom prst="line">
            <a:avLst/>
          </a:prstGeom>
          <a:noFill/>
          <a:ln w="12700" cap="sq">
            <a:solidFill>
              <a:schemeClr val="tx1"/>
            </a:solidFill>
            <a:round/>
            <a:headEnd type="none" w="sm" len="sm"/>
            <a:tailEnd type="none" w="sm" len="sm"/>
          </a:ln>
        </p:spPr>
        <p:txBody>
          <a:bodyPr wrap="none"/>
          <a:lstStyle/>
          <a:p>
            <a:endParaRPr lang="ru-RU"/>
          </a:p>
        </p:txBody>
      </p:sp>
      <p:sp>
        <p:nvSpPr>
          <p:cNvPr id="15371" name="Rectangle 11"/>
          <p:cNvSpPr>
            <a:spLocks noChangeArrowheads="1"/>
          </p:cNvSpPr>
          <p:nvPr/>
        </p:nvSpPr>
        <p:spPr bwMode="auto">
          <a:xfrm>
            <a:off x="5651500" y="1844675"/>
            <a:ext cx="3240088" cy="539750"/>
          </a:xfrm>
          <a:prstGeom prst="rect">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wrap="none" anchor="ctr"/>
          <a:lstStyle/>
          <a:p>
            <a:pPr algn="ctr">
              <a:defRPr/>
            </a:pPr>
            <a:r>
              <a:rPr lang="ru-RU" sz="3200" b="1">
                <a:solidFill>
                  <a:schemeClr val="tx1"/>
                </a:solidFill>
                <a:effectLst>
                  <a:outerShdw blurRad="38100" dist="38100" dir="2700000" algn="tl">
                    <a:srgbClr val="FFFFFF"/>
                  </a:outerShdw>
                </a:effectLst>
                <a:latin typeface="Tahoma" pitchFamily="34" charset="0"/>
                <a:cs typeface="Tahoma" pitchFamily="34" charset="0"/>
              </a:rPr>
              <a:t>Работодатель</a:t>
            </a:r>
          </a:p>
        </p:txBody>
      </p:sp>
      <p:sp>
        <p:nvSpPr>
          <p:cNvPr id="15372" name="Rectangle 12"/>
          <p:cNvSpPr>
            <a:spLocks noChangeArrowheads="1"/>
          </p:cNvSpPr>
          <p:nvPr/>
        </p:nvSpPr>
        <p:spPr bwMode="auto">
          <a:xfrm>
            <a:off x="5652120" y="2636912"/>
            <a:ext cx="2865512" cy="648072"/>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lstStyle/>
          <a:p>
            <a:pPr algn="ctr">
              <a:defRPr/>
            </a:pPr>
            <a:r>
              <a:rPr lang="ru-RU" sz="2000">
                <a:solidFill>
                  <a:srgbClr val="FFFFFF"/>
                </a:solidFill>
                <a:latin typeface="Tahoma" pitchFamily="34" charset="0"/>
                <a:cs typeface="Tahoma" pitchFamily="34" charset="0"/>
              </a:rPr>
              <a:t>рационально</a:t>
            </a:r>
          </a:p>
          <a:p>
            <a:pPr algn="ctr">
              <a:defRPr/>
            </a:pPr>
            <a:r>
              <a:rPr lang="ru-RU" sz="2000">
                <a:solidFill>
                  <a:srgbClr val="FFFFFF"/>
                </a:solidFill>
                <a:latin typeface="Tahoma" pitchFamily="34" charset="0"/>
                <a:cs typeface="Tahoma" pitchFamily="34" charset="0"/>
              </a:rPr>
              <a:t>использовать труд</a:t>
            </a:r>
          </a:p>
        </p:txBody>
      </p:sp>
      <p:sp>
        <p:nvSpPr>
          <p:cNvPr id="15373" name="Rectangle 13"/>
          <p:cNvSpPr>
            <a:spLocks noChangeArrowheads="1"/>
          </p:cNvSpPr>
          <p:nvPr/>
        </p:nvSpPr>
        <p:spPr bwMode="auto">
          <a:xfrm>
            <a:off x="5652120" y="3573016"/>
            <a:ext cx="2865512" cy="648072"/>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lstStyle/>
          <a:p>
            <a:pPr algn="ctr">
              <a:defRPr/>
            </a:pPr>
            <a:r>
              <a:rPr lang="ru-RU" sz="2000">
                <a:solidFill>
                  <a:srgbClr val="FFFFFF"/>
                </a:solidFill>
                <a:latin typeface="Tahoma" pitchFamily="34" charset="0"/>
                <a:cs typeface="Tahoma" pitchFamily="34" charset="0"/>
              </a:rPr>
              <a:t>создавать условия</a:t>
            </a:r>
          </a:p>
          <a:p>
            <a:pPr algn="ctr">
              <a:defRPr/>
            </a:pPr>
            <a:r>
              <a:rPr lang="ru-RU" sz="2000">
                <a:solidFill>
                  <a:srgbClr val="FFFFFF"/>
                </a:solidFill>
                <a:latin typeface="Tahoma" pitchFamily="34" charset="0"/>
                <a:cs typeface="Tahoma" pitchFamily="34" charset="0"/>
              </a:rPr>
              <a:t>труда</a:t>
            </a:r>
          </a:p>
        </p:txBody>
      </p:sp>
      <p:sp>
        <p:nvSpPr>
          <p:cNvPr id="15374" name="Rectangle 14"/>
          <p:cNvSpPr>
            <a:spLocks noChangeArrowheads="1"/>
          </p:cNvSpPr>
          <p:nvPr/>
        </p:nvSpPr>
        <p:spPr bwMode="auto">
          <a:xfrm>
            <a:off x="5580112" y="4581128"/>
            <a:ext cx="2952328" cy="576064"/>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lstStyle/>
          <a:p>
            <a:pPr algn="ctr">
              <a:defRPr/>
            </a:pPr>
            <a:r>
              <a:rPr lang="ru-RU" sz="2000">
                <a:solidFill>
                  <a:srgbClr val="FFFFFF"/>
                </a:solidFill>
                <a:latin typeface="Tahoma" pitchFamily="34" charset="0"/>
                <a:cs typeface="Tahoma" pitchFamily="34" charset="0"/>
              </a:rPr>
              <a:t>оплачивать труд</a:t>
            </a:r>
          </a:p>
        </p:txBody>
      </p:sp>
      <p:sp>
        <p:nvSpPr>
          <p:cNvPr id="15375" name="Rectangle 15"/>
          <p:cNvSpPr>
            <a:spLocks noChangeArrowheads="1"/>
          </p:cNvSpPr>
          <p:nvPr/>
        </p:nvSpPr>
        <p:spPr bwMode="auto">
          <a:xfrm>
            <a:off x="5580112" y="5517232"/>
            <a:ext cx="3085728" cy="720080"/>
          </a:xfrm>
          <a:prstGeom prst="rect">
            <a:avLst/>
          </a:prstGeom>
          <a:ln>
            <a:headEnd type="none" w="sm" len="sm"/>
            <a:tailEnd type="none" w="sm" len="sm"/>
          </a:ln>
        </p:spPr>
        <p:style>
          <a:lnRef idx="0">
            <a:schemeClr val="dk1"/>
          </a:lnRef>
          <a:fillRef idx="3">
            <a:schemeClr val="dk1"/>
          </a:fillRef>
          <a:effectRef idx="3">
            <a:schemeClr val="dk1"/>
          </a:effectRef>
          <a:fontRef idx="minor">
            <a:schemeClr val="lt1"/>
          </a:fontRef>
        </p:style>
        <p:txBody>
          <a:bodyPr wrap="none" anchor="ctr"/>
          <a:lstStyle/>
          <a:p>
            <a:pPr algn="ctr">
              <a:defRPr/>
            </a:pPr>
            <a:r>
              <a:rPr lang="ru-RU" sz="2000">
                <a:solidFill>
                  <a:srgbClr val="FFFFFF"/>
                </a:solidFill>
                <a:latin typeface="Tahoma" pitchFamily="34" charset="0"/>
                <a:cs typeface="Tahoma" pitchFamily="34" charset="0"/>
              </a:rPr>
              <a:t>осуществлять повышение</a:t>
            </a:r>
          </a:p>
          <a:p>
            <a:pPr algn="ctr">
              <a:defRPr/>
            </a:pPr>
            <a:r>
              <a:rPr lang="ru-RU" sz="2000">
                <a:solidFill>
                  <a:srgbClr val="FFFFFF"/>
                </a:solidFill>
                <a:latin typeface="Tahoma" pitchFamily="34" charset="0"/>
                <a:cs typeface="Tahoma" pitchFamily="34" charset="0"/>
              </a:rPr>
              <a:t>квалификации</a:t>
            </a:r>
          </a:p>
        </p:txBody>
      </p:sp>
      <p:sp>
        <p:nvSpPr>
          <p:cNvPr id="15376" name="Line 16"/>
          <p:cNvSpPr>
            <a:spLocks noChangeShapeType="1"/>
          </p:cNvSpPr>
          <p:nvPr/>
        </p:nvSpPr>
        <p:spPr bwMode="auto">
          <a:xfrm flipH="1">
            <a:off x="4211638" y="2997200"/>
            <a:ext cx="215900" cy="0"/>
          </a:xfrm>
          <a:prstGeom prst="line">
            <a:avLst/>
          </a:prstGeom>
          <a:noFill/>
          <a:ln w="12700" cap="sq">
            <a:solidFill>
              <a:schemeClr val="tx1"/>
            </a:solidFill>
            <a:round/>
            <a:headEnd type="none" w="sm" len="sm"/>
            <a:tailEnd type="triangle" w="sm" len="sm"/>
          </a:ln>
        </p:spPr>
        <p:txBody>
          <a:bodyPr wrap="none"/>
          <a:lstStyle/>
          <a:p>
            <a:endParaRPr lang="ru-RU"/>
          </a:p>
        </p:txBody>
      </p:sp>
      <p:sp>
        <p:nvSpPr>
          <p:cNvPr id="15377" name="Line 17"/>
          <p:cNvSpPr>
            <a:spLocks noChangeShapeType="1"/>
          </p:cNvSpPr>
          <p:nvPr/>
        </p:nvSpPr>
        <p:spPr bwMode="auto">
          <a:xfrm flipH="1">
            <a:off x="4211638" y="3789363"/>
            <a:ext cx="215900" cy="0"/>
          </a:xfrm>
          <a:prstGeom prst="line">
            <a:avLst/>
          </a:prstGeom>
          <a:noFill/>
          <a:ln w="12700" cap="sq">
            <a:solidFill>
              <a:schemeClr val="tx1"/>
            </a:solidFill>
            <a:round/>
            <a:headEnd type="none" w="sm" len="sm"/>
            <a:tailEnd type="triangle" w="sm" len="sm"/>
          </a:ln>
        </p:spPr>
        <p:txBody>
          <a:bodyPr wrap="none"/>
          <a:lstStyle/>
          <a:p>
            <a:endParaRPr lang="ru-RU"/>
          </a:p>
        </p:txBody>
      </p:sp>
      <p:sp>
        <p:nvSpPr>
          <p:cNvPr id="15378" name="Line 18"/>
          <p:cNvSpPr>
            <a:spLocks noChangeShapeType="1"/>
          </p:cNvSpPr>
          <p:nvPr/>
        </p:nvSpPr>
        <p:spPr bwMode="auto">
          <a:xfrm flipH="1">
            <a:off x="4211638" y="4652963"/>
            <a:ext cx="215900" cy="0"/>
          </a:xfrm>
          <a:prstGeom prst="line">
            <a:avLst/>
          </a:prstGeom>
          <a:noFill/>
          <a:ln w="12700" cap="sq">
            <a:solidFill>
              <a:schemeClr val="tx1"/>
            </a:solidFill>
            <a:round/>
            <a:headEnd type="none" w="sm" len="sm"/>
            <a:tailEnd type="triangle" w="sm" len="sm"/>
          </a:ln>
        </p:spPr>
        <p:txBody>
          <a:bodyPr wrap="none"/>
          <a:lstStyle/>
          <a:p>
            <a:endParaRPr lang="ru-RU"/>
          </a:p>
        </p:txBody>
      </p:sp>
      <p:sp>
        <p:nvSpPr>
          <p:cNvPr id="15379" name="Line 19"/>
          <p:cNvSpPr>
            <a:spLocks noChangeShapeType="1"/>
          </p:cNvSpPr>
          <p:nvPr/>
        </p:nvSpPr>
        <p:spPr bwMode="auto">
          <a:xfrm flipH="1">
            <a:off x="4211638" y="5732463"/>
            <a:ext cx="215900" cy="0"/>
          </a:xfrm>
          <a:prstGeom prst="line">
            <a:avLst/>
          </a:prstGeom>
          <a:noFill/>
          <a:ln w="12700" cap="sq">
            <a:solidFill>
              <a:schemeClr val="tx1"/>
            </a:solidFill>
            <a:round/>
            <a:headEnd type="none" w="sm" len="sm"/>
            <a:tailEnd type="triangle" w="sm" len="sm"/>
          </a:ln>
        </p:spPr>
        <p:txBody>
          <a:bodyPr wrap="none"/>
          <a:lstStyle/>
          <a:p>
            <a:endParaRPr lang="ru-RU"/>
          </a:p>
        </p:txBody>
      </p:sp>
      <p:sp>
        <p:nvSpPr>
          <p:cNvPr id="15380" name="Line 20"/>
          <p:cNvSpPr>
            <a:spLocks noChangeShapeType="1"/>
          </p:cNvSpPr>
          <p:nvPr/>
        </p:nvSpPr>
        <p:spPr bwMode="auto">
          <a:xfrm>
            <a:off x="8893175" y="2276475"/>
            <a:ext cx="0" cy="3657600"/>
          </a:xfrm>
          <a:prstGeom prst="line">
            <a:avLst/>
          </a:prstGeom>
          <a:noFill/>
          <a:ln w="12700" cap="sq">
            <a:solidFill>
              <a:schemeClr val="tx1"/>
            </a:solidFill>
            <a:round/>
            <a:headEnd type="none" w="sm" len="sm"/>
            <a:tailEnd type="none" w="sm" len="sm"/>
          </a:ln>
        </p:spPr>
        <p:txBody>
          <a:bodyPr wrap="none"/>
          <a:lstStyle/>
          <a:p>
            <a:endParaRPr lang="ru-RU"/>
          </a:p>
        </p:txBody>
      </p:sp>
      <p:sp>
        <p:nvSpPr>
          <p:cNvPr id="15381" name="Line 21"/>
          <p:cNvSpPr>
            <a:spLocks noChangeShapeType="1"/>
          </p:cNvSpPr>
          <p:nvPr/>
        </p:nvSpPr>
        <p:spPr bwMode="auto">
          <a:xfrm flipH="1">
            <a:off x="8532813" y="2924175"/>
            <a:ext cx="360362" cy="0"/>
          </a:xfrm>
          <a:prstGeom prst="line">
            <a:avLst/>
          </a:prstGeom>
          <a:noFill/>
          <a:ln w="12700" cap="sq">
            <a:solidFill>
              <a:schemeClr val="tx1"/>
            </a:solidFill>
            <a:round/>
            <a:headEnd type="none" w="sm" len="sm"/>
            <a:tailEnd type="triangle" w="sm" len="sm"/>
          </a:ln>
        </p:spPr>
        <p:txBody>
          <a:bodyPr wrap="none"/>
          <a:lstStyle/>
          <a:p>
            <a:endParaRPr lang="ru-RU"/>
          </a:p>
        </p:txBody>
      </p:sp>
      <p:sp>
        <p:nvSpPr>
          <p:cNvPr id="15382" name="Line 22"/>
          <p:cNvSpPr>
            <a:spLocks noChangeShapeType="1"/>
          </p:cNvSpPr>
          <p:nvPr/>
        </p:nvSpPr>
        <p:spPr bwMode="auto">
          <a:xfrm flipH="1">
            <a:off x="8532813" y="3860800"/>
            <a:ext cx="360362" cy="0"/>
          </a:xfrm>
          <a:prstGeom prst="line">
            <a:avLst/>
          </a:prstGeom>
          <a:noFill/>
          <a:ln w="12700" cap="sq">
            <a:solidFill>
              <a:schemeClr val="tx1"/>
            </a:solidFill>
            <a:round/>
            <a:headEnd type="none" w="sm" len="sm"/>
            <a:tailEnd type="triangle" w="sm" len="sm"/>
          </a:ln>
        </p:spPr>
        <p:txBody>
          <a:bodyPr wrap="none"/>
          <a:lstStyle/>
          <a:p>
            <a:endParaRPr lang="ru-RU"/>
          </a:p>
        </p:txBody>
      </p:sp>
      <p:sp>
        <p:nvSpPr>
          <p:cNvPr id="15383" name="Line 23"/>
          <p:cNvSpPr>
            <a:spLocks noChangeShapeType="1"/>
          </p:cNvSpPr>
          <p:nvPr/>
        </p:nvSpPr>
        <p:spPr bwMode="auto">
          <a:xfrm flipH="1">
            <a:off x="8532813" y="4868863"/>
            <a:ext cx="360362" cy="0"/>
          </a:xfrm>
          <a:prstGeom prst="line">
            <a:avLst/>
          </a:prstGeom>
          <a:noFill/>
          <a:ln w="12700" cap="sq">
            <a:solidFill>
              <a:schemeClr val="tx1"/>
            </a:solidFill>
            <a:round/>
            <a:headEnd type="none" w="sm" len="sm"/>
            <a:tailEnd type="triangle" w="sm" len="sm"/>
          </a:ln>
        </p:spPr>
        <p:txBody>
          <a:bodyPr wrap="none"/>
          <a:lstStyle/>
          <a:p>
            <a:endParaRPr lang="ru-RU"/>
          </a:p>
        </p:txBody>
      </p:sp>
      <p:sp>
        <p:nvSpPr>
          <p:cNvPr id="15384" name="Line 24"/>
          <p:cNvSpPr>
            <a:spLocks noChangeShapeType="1"/>
          </p:cNvSpPr>
          <p:nvPr/>
        </p:nvSpPr>
        <p:spPr bwMode="auto">
          <a:xfrm flipH="1">
            <a:off x="8675688" y="5949950"/>
            <a:ext cx="217487" cy="0"/>
          </a:xfrm>
          <a:prstGeom prst="line">
            <a:avLst/>
          </a:prstGeom>
          <a:noFill/>
          <a:ln w="12700" cap="sq">
            <a:solidFill>
              <a:schemeClr val="tx1"/>
            </a:solidFill>
            <a:round/>
            <a:headEnd type="none" w="sm" len="sm"/>
            <a:tailEnd type="triangle" w="sm" len="sm"/>
          </a:ln>
        </p:spPr>
        <p:txBody>
          <a:bodyPr wrap="none"/>
          <a:lstStyle/>
          <a:p>
            <a:endParaRPr lang="ru-RU"/>
          </a:p>
        </p:txBody>
      </p:sp>
      <p:sp>
        <p:nvSpPr>
          <p:cNvPr id="26" name="Заголовок 5"/>
          <p:cNvSpPr txBox="1">
            <a:spLocks/>
          </p:cNvSpPr>
          <p:nvPr/>
        </p:nvSpPr>
        <p:spPr bwMode="auto">
          <a:xfrm>
            <a:off x="1042988" y="0"/>
            <a:ext cx="7921625" cy="1304925"/>
          </a:xfrm>
          <a:prstGeom prst="rect">
            <a:avLst/>
          </a:prstGeom>
          <a:noFill/>
          <a:ln w="9525">
            <a:noFill/>
            <a:miter lim="800000"/>
            <a:headEnd/>
            <a:tailEnd/>
          </a:ln>
          <a:effectLst/>
        </p:spPr>
        <p:txBody>
          <a:bodyPr anchor="ctr"/>
          <a:lstStyle/>
          <a:p>
            <a:pPr>
              <a:defRPr/>
            </a:pPr>
            <a:r>
              <a:rPr lang="ru-RU" sz="3600" b="1">
                <a:solidFill>
                  <a:srgbClr val="0070C0"/>
                </a:solidFill>
                <a:effectLst>
                  <a:outerShdw blurRad="38100" dist="38100" dir="2700000" algn="tl">
                    <a:srgbClr val="C0C0C0"/>
                  </a:outerShdw>
                </a:effectLst>
                <a:latin typeface="Tahoma" pitchFamily="34" charset="0"/>
                <a:cs typeface="Tahoma" pitchFamily="34" charset="0"/>
              </a:rPr>
              <a:t>Стороны трудовых отношений</a:t>
            </a:r>
          </a:p>
        </p:txBody>
      </p:sp>
      <p:sp>
        <p:nvSpPr>
          <p:cNvPr id="28" name="Rectangle 11"/>
          <p:cNvSpPr>
            <a:spLocks noChangeArrowheads="1"/>
          </p:cNvSpPr>
          <p:nvPr/>
        </p:nvSpPr>
        <p:spPr bwMode="auto">
          <a:xfrm>
            <a:off x="1116013" y="1844675"/>
            <a:ext cx="3311525" cy="539750"/>
          </a:xfrm>
          <a:prstGeom prst="rect">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wrap="none" anchor="ctr"/>
          <a:lstStyle/>
          <a:p>
            <a:pPr algn="ctr">
              <a:defRPr/>
            </a:pPr>
            <a:r>
              <a:rPr lang="ru-RU" sz="3200" b="1">
                <a:solidFill>
                  <a:schemeClr val="tx1"/>
                </a:solidFill>
                <a:effectLst>
                  <a:outerShdw blurRad="38100" dist="38100" dir="2700000" algn="tl">
                    <a:srgbClr val="FFFFFF"/>
                  </a:outerShdw>
                </a:effectLst>
                <a:latin typeface="Tahoma" pitchFamily="34" charset="0"/>
                <a:cs typeface="Tahoma" pitchFamily="34" charset="0"/>
              </a:rPr>
              <a:t>Работник</a:t>
            </a:r>
          </a:p>
        </p:txBody>
      </p:sp>
      <p:sp>
        <p:nvSpPr>
          <p:cNvPr id="29" name="Двойная стрелка влево/вправо 28"/>
          <p:cNvSpPr>
            <a:spLocks noChangeArrowheads="1"/>
          </p:cNvSpPr>
          <p:nvPr/>
        </p:nvSpPr>
        <p:spPr bwMode="auto">
          <a:xfrm>
            <a:off x="4500563" y="1916113"/>
            <a:ext cx="998537" cy="339725"/>
          </a:xfrm>
          <a:prstGeom prst="leftRightArrow">
            <a:avLst>
              <a:gd name="adj1" fmla="val 50000"/>
              <a:gd name="adj2" fmla="val 49967"/>
            </a:avLst>
          </a:prstGeom>
          <a:solidFill>
            <a:schemeClr val="accent1"/>
          </a:solidFill>
          <a:ln w="9525" algn="ctr">
            <a:solidFill>
              <a:schemeClr val="tx1"/>
            </a:solidFill>
            <a:round/>
            <a:headEnd/>
            <a:tailEnd/>
          </a:ln>
        </p:spPr>
        <p:txBody>
          <a:bodyPr/>
          <a:lstStyle/>
          <a:p>
            <a:pPr eaLnBrk="0" hangingPunct="0"/>
            <a:endParaRPr lang="ru-RU"/>
          </a:p>
        </p:txBody>
      </p:sp>
      <p:sp>
        <p:nvSpPr>
          <p:cNvPr id="31" name="Rectangle 11"/>
          <p:cNvSpPr>
            <a:spLocks noChangeArrowheads="1"/>
          </p:cNvSpPr>
          <p:nvPr/>
        </p:nvSpPr>
        <p:spPr bwMode="auto">
          <a:xfrm>
            <a:off x="2124075" y="4292600"/>
            <a:ext cx="5400675" cy="1008063"/>
          </a:xfrm>
          <a:prstGeom prst="rect">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wrap="none" anchor="ctr"/>
          <a:lstStyle/>
          <a:p>
            <a:pPr algn="ctr">
              <a:defRPr/>
            </a:pPr>
            <a:r>
              <a:rPr lang="ru-RU" sz="4000" b="1">
                <a:solidFill>
                  <a:schemeClr val="tx1"/>
                </a:solidFill>
                <a:effectLst>
                  <a:outerShdw blurRad="38100" dist="38100" dir="2700000" algn="tl">
                    <a:srgbClr val="FFFFFF"/>
                  </a:outerShdw>
                </a:effectLst>
                <a:latin typeface="Tahoma" pitchFamily="34" charset="0"/>
                <a:cs typeface="Tahoma" pitchFamily="34" charset="0"/>
              </a:rPr>
              <a:t>Трудовой договор</a:t>
            </a:r>
          </a:p>
        </p:txBody>
      </p:sp>
      <p:sp>
        <p:nvSpPr>
          <p:cNvPr id="32" name="Двойная стрелка влево/вправо 31"/>
          <p:cNvSpPr>
            <a:spLocks noChangeArrowheads="1"/>
          </p:cNvSpPr>
          <p:nvPr/>
        </p:nvSpPr>
        <p:spPr bwMode="auto">
          <a:xfrm rot="-6563677">
            <a:off x="2743201" y="3255962"/>
            <a:ext cx="1193800" cy="479425"/>
          </a:xfrm>
          <a:prstGeom prst="leftRightArrow">
            <a:avLst>
              <a:gd name="adj1" fmla="val 50000"/>
              <a:gd name="adj2" fmla="val 49974"/>
            </a:avLst>
          </a:prstGeom>
          <a:solidFill>
            <a:schemeClr val="accent1"/>
          </a:solidFill>
          <a:ln w="9525" algn="ctr">
            <a:solidFill>
              <a:schemeClr val="tx1"/>
            </a:solidFill>
            <a:round/>
            <a:headEnd/>
            <a:tailEnd/>
          </a:ln>
        </p:spPr>
        <p:txBody>
          <a:bodyPr/>
          <a:lstStyle/>
          <a:p>
            <a:pPr eaLnBrk="0" hangingPunct="0"/>
            <a:endParaRPr lang="ru-RU"/>
          </a:p>
        </p:txBody>
      </p:sp>
      <p:sp>
        <p:nvSpPr>
          <p:cNvPr id="33" name="Двойная стрелка влево/вправо 32"/>
          <p:cNvSpPr>
            <a:spLocks noChangeArrowheads="1"/>
          </p:cNvSpPr>
          <p:nvPr/>
        </p:nvSpPr>
        <p:spPr bwMode="auto">
          <a:xfrm rot="-4285172">
            <a:off x="5761038" y="3255962"/>
            <a:ext cx="1193800" cy="479425"/>
          </a:xfrm>
          <a:prstGeom prst="leftRightArrow">
            <a:avLst>
              <a:gd name="adj1" fmla="val 50000"/>
              <a:gd name="adj2" fmla="val 49974"/>
            </a:avLst>
          </a:prstGeom>
          <a:solidFill>
            <a:schemeClr val="accent1"/>
          </a:solidFill>
          <a:ln w="9525" algn="ctr">
            <a:solidFill>
              <a:schemeClr val="tx1"/>
            </a:solidFill>
            <a:round/>
            <a:headEnd/>
            <a:tailEnd/>
          </a:ln>
        </p:spPr>
        <p:txBody>
          <a:bodyPr/>
          <a:lstStyle/>
          <a:p>
            <a:pPr eaLnBrk="0" hangingPunct="0"/>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10" dur="1000" fill="hold"/>
                                        <p:tgtEl>
                                          <p:spTgt spid="2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8"/>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15371"/>
                                        </p:tgtEl>
                                        <p:attrNameLst>
                                          <p:attrName>style.visibility</p:attrName>
                                        </p:attrNameLst>
                                      </p:cBhvr>
                                      <p:to>
                                        <p:strVal val="visible"/>
                                      </p:to>
                                    </p:set>
                                    <p:anim calcmode="lin" valueType="num">
                                      <p:cBhvr>
                                        <p:cTn id="18" dur="500" decel="50000" fill="hold">
                                          <p:stCondLst>
                                            <p:cond delay="0"/>
                                          </p:stCondLst>
                                        </p:cTn>
                                        <p:tgtEl>
                                          <p:spTgt spid="15371"/>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5371"/>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5371"/>
                                        </p:tgtEl>
                                        <p:attrNameLst>
                                          <p:attrName>ppt_w</p:attrName>
                                        </p:attrNameLst>
                                      </p:cBhvr>
                                      <p:tavLst>
                                        <p:tav tm="0">
                                          <p:val>
                                            <p:strVal val="#ppt_w*.05"/>
                                          </p:val>
                                        </p:tav>
                                        <p:tav tm="100000">
                                          <p:val>
                                            <p:strVal val="#ppt_w"/>
                                          </p:val>
                                        </p:tav>
                                      </p:tavLst>
                                    </p:anim>
                                    <p:anim calcmode="lin" valueType="num">
                                      <p:cBhvr>
                                        <p:cTn id="21" dur="1000" fill="hold"/>
                                        <p:tgtEl>
                                          <p:spTgt spid="15371"/>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5371"/>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5371"/>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5371"/>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537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366"/>
                                        </p:tgtEl>
                                        <p:attrNameLst>
                                          <p:attrName>style.visibility</p:attrName>
                                        </p:attrNameLst>
                                      </p:cBhvr>
                                      <p:to>
                                        <p:strVal val="visible"/>
                                      </p:to>
                                    </p:set>
                                    <p:animEffect transition="in" filter="fade">
                                      <p:cBhvr>
                                        <p:cTn id="30" dur="2000"/>
                                        <p:tgtEl>
                                          <p:spTgt spid="1536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376"/>
                                        </p:tgtEl>
                                        <p:attrNameLst>
                                          <p:attrName>style.visibility</p:attrName>
                                        </p:attrNameLst>
                                      </p:cBhvr>
                                      <p:to>
                                        <p:strVal val="visible"/>
                                      </p:to>
                                    </p:set>
                                    <p:animEffect transition="in" filter="fade">
                                      <p:cBhvr>
                                        <p:cTn id="33" dur="2000"/>
                                        <p:tgtEl>
                                          <p:spTgt spid="1537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370"/>
                                        </p:tgtEl>
                                        <p:attrNameLst>
                                          <p:attrName>style.visibility</p:attrName>
                                        </p:attrNameLst>
                                      </p:cBhvr>
                                      <p:to>
                                        <p:strVal val="visible"/>
                                      </p:to>
                                    </p:set>
                                    <p:animEffect transition="in" filter="fade">
                                      <p:cBhvr>
                                        <p:cTn id="36" dur="2000"/>
                                        <p:tgtEl>
                                          <p:spTgt spid="1537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372"/>
                                        </p:tgtEl>
                                        <p:attrNameLst>
                                          <p:attrName>style.visibility</p:attrName>
                                        </p:attrNameLst>
                                      </p:cBhvr>
                                      <p:to>
                                        <p:strVal val="visible"/>
                                      </p:to>
                                    </p:set>
                                    <p:animEffect transition="in" filter="fade">
                                      <p:cBhvr>
                                        <p:cTn id="41" dur="2000"/>
                                        <p:tgtEl>
                                          <p:spTgt spid="1537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381"/>
                                        </p:tgtEl>
                                        <p:attrNameLst>
                                          <p:attrName>style.visibility</p:attrName>
                                        </p:attrNameLst>
                                      </p:cBhvr>
                                      <p:to>
                                        <p:strVal val="visible"/>
                                      </p:to>
                                    </p:set>
                                    <p:animEffect transition="in" filter="fade">
                                      <p:cBhvr>
                                        <p:cTn id="44" dur="2000"/>
                                        <p:tgtEl>
                                          <p:spTgt spid="1538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380"/>
                                        </p:tgtEl>
                                        <p:attrNameLst>
                                          <p:attrName>style.visibility</p:attrName>
                                        </p:attrNameLst>
                                      </p:cBhvr>
                                      <p:to>
                                        <p:strVal val="visible"/>
                                      </p:to>
                                    </p:set>
                                    <p:animEffect transition="in" filter="fade">
                                      <p:cBhvr>
                                        <p:cTn id="47" dur="2000"/>
                                        <p:tgtEl>
                                          <p:spTgt spid="1538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373"/>
                                        </p:tgtEl>
                                        <p:attrNameLst>
                                          <p:attrName>style.visibility</p:attrName>
                                        </p:attrNameLst>
                                      </p:cBhvr>
                                      <p:to>
                                        <p:strVal val="visible"/>
                                      </p:to>
                                    </p:set>
                                    <p:animEffect transition="in" filter="fade">
                                      <p:cBhvr>
                                        <p:cTn id="52" dur="2000"/>
                                        <p:tgtEl>
                                          <p:spTgt spid="1537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382"/>
                                        </p:tgtEl>
                                        <p:attrNameLst>
                                          <p:attrName>style.visibility</p:attrName>
                                        </p:attrNameLst>
                                      </p:cBhvr>
                                      <p:to>
                                        <p:strVal val="visible"/>
                                      </p:to>
                                    </p:set>
                                    <p:animEffect transition="in" filter="fade">
                                      <p:cBhvr>
                                        <p:cTn id="55" dur="2000"/>
                                        <p:tgtEl>
                                          <p:spTgt spid="1538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367"/>
                                        </p:tgtEl>
                                        <p:attrNameLst>
                                          <p:attrName>style.visibility</p:attrName>
                                        </p:attrNameLst>
                                      </p:cBhvr>
                                      <p:to>
                                        <p:strVal val="visible"/>
                                      </p:to>
                                    </p:set>
                                    <p:animEffect transition="in" filter="fade">
                                      <p:cBhvr>
                                        <p:cTn id="60" dur="2000"/>
                                        <p:tgtEl>
                                          <p:spTgt spid="1536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5377"/>
                                        </p:tgtEl>
                                        <p:attrNameLst>
                                          <p:attrName>style.visibility</p:attrName>
                                        </p:attrNameLst>
                                      </p:cBhvr>
                                      <p:to>
                                        <p:strVal val="visible"/>
                                      </p:to>
                                    </p:set>
                                    <p:animEffect transition="in" filter="fade">
                                      <p:cBhvr>
                                        <p:cTn id="63" dur="2000"/>
                                        <p:tgtEl>
                                          <p:spTgt spid="1537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5368"/>
                                        </p:tgtEl>
                                        <p:attrNameLst>
                                          <p:attrName>style.visibility</p:attrName>
                                        </p:attrNameLst>
                                      </p:cBhvr>
                                      <p:to>
                                        <p:strVal val="visible"/>
                                      </p:to>
                                    </p:set>
                                    <p:animEffect transition="in" filter="fade">
                                      <p:cBhvr>
                                        <p:cTn id="68" dur="2000"/>
                                        <p:tgtEl>
                                          <p:spTgt spid="1536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5378"/>
                                        </p:tgtEl>
                                        <p:attrNameLst>
                                          <p:attrName>style.visibility</p:attrName>
                                        </p:attrNameLst>
                                      </p:cBhvr>
                                      <p:to>
                                        <p:strVal val="visible"/>
                                      </p:to>
                                    </p:set>
                                    <p:animEffect transition="in" filter="fade">
                                      <p:cBhvr>
                                        <p:cTn id="71" dur="2000"/>
                                        <p:tgtEl>
                                          <p:spTgt spid="1537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5369"/>
                                        </p:tgtEl>
                                        <p:attrNameLst>
                                          <p:attrName>style.visibility</p:attrName>
                                        </p:attrNameLst>
                                      </p:cBhvr>
                                      <p:to>
                                        <p:strVal val="visible"/>
                                      </p:to>
                                    </p:set>
                                    <p:animEffect transition="in" filter="fade">
                                      <p:cBhvr>
                                        <p:cTn id="76" dur="2000"/>
                                        <p:tgtEl>
                                          <p:spTgt spid="1536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5379"/>
                                        </p:tgtEl>
                                        <p:attrNameLst>
                                          <p:attrName>style.visibility</p:attrName>
                                        </p:attrNameLst>
                                      </p:cBhvr>
                                      <p:to>
                                        <p:strVal val="visible"/>
                                      </p:to>
                                    </p:set>
                                    <p:animEffect transition="in" filter="fade">
                                      <p:cBhvr>
                                        <p:cTn id="79" dur="2000"/>
                                        <p:tgtEl>
                                          <p:spTgt spid="1537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5374"/>
                                        </p:tgtEl>
                                        <p:attrNameLst>
                                          <p:attrName>style.visibility</p:attrName>
                                        </p:attrNameLst>
                                      </p:cBhvr>
                                      <p:to>
                                        <p:strVal val="visible"/>
                                      </p:to>
                                    </p:set>
                                    <p:animEffect transition="in" filter="fade">
                                      <p:cBhvr>
                                        <p:cTn id="84" dur="2000"/>
                                        <p:tgtEl>
                                          <p:spTgt spid="1537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5383"/>
                                        </p:tgtEl>
                                        <p:attrNameLst>
                                          <p:attrName>style.visibility</p:attrName>
                                        </p:attrNameLst>
                                      </p:cBhvr>
                                      <p:to>
                                        <p:strVal val="visible"/>
                                      </p:to>
                                    </p:set>
                                    <p:animEffect transition="in" filter="fade">
                                      <p:cBhvr>
                                        <p:cTn id="87" dur="2000"/>
                                        <p:tgtEl>
                                          <p:spTgt spid="1538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5375"/>
                                        </p:tgtEl>
                                        <p:attrNameLst>
                                          <p:attrName>style.visibility</p:attrName>
                                        </p:attrNameLst>
                                      </p:cBhvr>
                                      <p:to>
                                        <p:strVal val="visible"/>
                                      </p:to>
                                    </p:set>
                                    <p:animEffect transition="in" filter="fade">
                                      <p:cBhvr>
                                        <p:cTn id="92" dur="2000"/>
                                        <p:tgtEl>
                                          <p:spTgt spid="1537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5384"/>
                                        </p:tgtEl>
                                        <p:attrNameLst>
                                          <p:attrName>style.visibility</p:attrName>
                                        </p:attrNameLst>
                                      </p:cBhvr>
                                      <p:to>
                                        <p:strVal val="visible"/>
                                      </p:to>
                                    </p:set>
                                    <p:animEffect transition="in" filter="fade">
                                      <p:cBhvr>
                                        <p:cTn id="95" dur="2000"/>
                                        <p:tgtEl>
                                          <p:spTgt spid="15384"/>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nodeType="clickEffect">
                                  <p:stCondLst>
                                    <p:cond delay="0"/>
                                  </p:stCondLst>
                                  <p:childTnLst>
                                    <p:set>
                                      <p:cBhvr>
                                        <p:cTn id="99" dur="1" fill="hold">
                                          <p:stCondLst>
                                            <p:cond delay="0"/>
                                          </p:stCondLst>
                                        </p:cTn>
                                        <p:tgtEl>
                                          <p:spTgt spid="15366"/>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15367"/>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15368"/>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15369"/>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15372"/>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15373"/>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15374"/>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15370"/>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15380"/>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15381"/>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15382"/>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15383"/>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15375"/>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15384"/>
                                        </p:tgtEl>
                                        <p:attrNameLst>
                                          <p:attrName>style.visibility</p:attrName>
                                        </p:attrNameLst>
                                      </p:cBhvr>
                                      <p:to>
                                        <p:strVal val="hidden"/>
                                      </p:to>
                                    </p:set>
                                  </p:childTnLst>
                                </p:cTn>
                              </p:par>
                              <p:par>
                                <p:cTn id="126" presetID="1" presetClass="exit" presetSubtype="0" fill="hold" grpId="1" nodeType="withEffect">
                                  <p:stCondLst>
                                    <p:cond delay="0"/>
                                  </p:stCondLst>
                                  <p:childTnLst>
                                    <p:set>
                                      <p:cBhvr>
                                        <p:cTn id="127" dur="1" fill="hold">
                                          <p:stCondLst>
                                            <p:cond delay="0"/>
                                          </p:stCondLst>
                                        </p:cTn>
                                        <p:tgtEl>
                                          <p:spTgt spid="15376"/>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15377"/>
                                        </p:tgtEl>
                                        <p:attrNameLst>
                                          <p:attrName>style.visibility</p:attrName>
                                        </p:attrNameLst>
                                      </p:cBhvr>
                                      <p:to>
                                        <p:strVal val="hidden"/>
                                      </p:to>
                                    </p:set>
                                  </p:childTnLst>
                                </p:cTn>
                              </p:par>
                              <p:par>
                                <p:cTn id="130" presetID="1" presetClass="exit" presetSubtype="0" fill="hold" grpId="1" nodeType="withEffect">
                                  <p:stCondLst>
                                    <p:cond delay="0"/>
                                  </p:stCondLst>
                                  <p:childTnLst>
                                    <p:set>
                                      <p:cBhvr>
                                        <p:cTn id="131" dur="1" fill="hold">
                                          <p:stCondLst>
                                            <p:cond delay="0"/>
                                          </p:stCondLst>
                                        </p:cTn>
                                        <p:tgtEl>
                                          <p:spTgt spid="15378"/>
                                        </p:tgtEl>
                                        <p:attrNameLst>
                                          <p:attrName>style.visibility</p:attrName>
                                        </p:attrNameLst>
                                      </p:cBhvr>
                                      <p:to>
                                        <p:strVal val="hidden"/>
                                      </p:to>
                                    </p:set>
                                  </p:childTnLst>
                                </p:cTn>
                              </p:par>
                              <p:par>
                                <p:cTn id="132" presetID="1" presetClass="exit" presetSubtype="0" fill="hold" grpId="1" nodeType="withEffect">
                                  <p:stCondLst>
                                    <p:cond delay="0"/>
                                  </p:stCondLst>
                                  <p:childTnLst>
                                    <p:set>
                                      <p:cBhvr>
                                        <p:cTn id="133" dur="1" fill="hold">
                                          <p:stCondLst>
                                            <p:cond delay="0"/>
                                          </p:stCondLst>
                                        </p:cTn>
                                        <p:tgtEl>
                                          <p:spTgt spid="15379"/>
                                        </p:tgtEl>
                                        <p:attrNameLst>
                                          <p:attrName>style.visibility</p:attrName>
                                        </p:attrNameLst>
                                      </p:cBhvr>
                                      <p:to>
                                        <p:strVal val="hidden"/>
                                      </p:to>
                                    </p:set>
                                  </p:childTnLst>
                                </p:cTn>
                              </p:par>
                              <p:par>
                                <p:cTn id="134" presetID="10" presetClass="entr" presetSubtype="0" fill="hold" grpId="0" nodeType="withEffect">
                                  <p:stCondLst>
                                    <p:cond delay="0"/>
                                  </p:stCondLst>
                                  <p:childTnLst>
                                    <p:set>
                                      <p:cBhvr>
                                        <p:cTn id="135" dur="1" fill="hold">
                                          <p:stCondLst>
                                            <p:cond delay="0"/>
                                          </p:stCondLst>
                                        </p:cTn>
                                        <p:tgtEl>
                                          <p:spTgt spid="31"/>
                                        </p:tgtEl>
                                        <p:attrNameLst>
                                          <p:attrName>style.visibility</p:attrName>
                                        </p:attrNameLst>
                                      </p:cBhvr>
                                      <p:to>
                                        <p:strVal val="visible"/>
                                      </p:to>
                                    </p:set>
                                    <p:animEffect transition="in" filter="fade">
                                      <p:cBhvr>
                                        <p:cTn id="136" dur="2000"/>
                                        <p:tgtEl>
                                          <p:spTgt spid="31"/>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2"/>
                                        </p:tgtEl>
                                        <p:attrNameLst>
                                          <p:attrName>style.visibility</p:attrName>
                                        </p:attrNameLst>
                                      </p:cBhvr>
                                      <p:to>
                                        <p:strVal val="visible"/>
                                      </p:to>
                                    </p:set>
                                    <p:animEffect transition="in" filter="fade">
                                      <p:cBhvr>
                                        <p:cTn id="139" dur="2000"/>
                                        <p:tgtEl>
                                          <p:spTgt spid="32"/>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fade">
                                      <p:cBhvr>
                                        <p:cTn id="142" dur="2000"/>
                                        <p:tgtEl>
                                          <p:spTgt spid="29"/>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fade">
                                      <p:cBhvr>
                                        <p:cTn id="145"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animBg="1"/>
      <p:bldP spid="15370" grpId="1" animBg="1"/>
      <p:bldP spid="15371" grpId="0" animBg="1"/>
      <p:bldP spid="15376" grpId="0" animBg="1"/>
      <p:bldP spid="15376" grpId="1" animBg="1"/>
      <p:bldP spid="15377" grpId="0" animBg="1"/>
      <p:bldP spid="15377" grpId="1" animBg="1"/>
      <p:bldP spid="15378" grpId="0" animBg="1"/>
      <p:bldP spid="15378" grpId="1" animBg="1"/>
      <p:bldP spid="15379" grpId="0" animBg="1"/>
      <p:bldP spid="15379" grpId="1" animBg="1"/>
      <p:bldP spid="15380" grpId="0" animBg="1"/>
      <p:bldP spid="15380" grpId="1" animBg="1"/>
      <p:bldP spid="15381" grpId="0" animBg="1"/>
      <p:bldP spid="15381" grpId="1" animBg="1"/>
      <p:bldP spid="15382" grpId="0" animBg="1"/>
      <p:bldP spid="15382" grpId="1" animBg="1"/>
      <p:bldP spid="15383" grpId="0" animBg="1"/>
      <p:bldP spid="15383" grpId="1" animBg="1"/>
      <p:bldP spid="15384" grpId="0" animBg="1"/>
      <p:bldP spid="15384" grpId="1" animBg="1"/>
      <p:bldP spid="28" grpId="0" animBg="1"/>
      <p:bldP spid="29" grpId="0" animBg="1"/>
      <p:bldP spid="31" grpId="0" animBg="1"/>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19"/>
          <p:cNvPicPr>
            <a:picLocks noChangeAspect="1" noChangeArrowheads="1"/>
          </p:cNvPicPr>
          <p:nvPr/>
        </p:nvPicPr>
        <p:blipFill>
          <a:blip r:embed="rId2"/>
          <a:srcRect/>
          <a:stretch>
            <a:fillRect/>
          </a:stretch>
        </p:blipFill>
        <p:spPr bwMode="auto">
          <a:xfrm>
            <a:off x="0" y="0"/>
            <a:ext cx="9144000" cy="6973888"/>
          </a:xfrm>
          <a:prstGeom prst="rect">
            <a:avLst/>
          </a:prstGeom>
          <a:noFill/>
          <a:ln w="9525">
            <a:noFill/>
            <a:miter lim="800000"/>
            <a:headEnd/>
            <a:tailEnd/>
          </a:ln>
        </p:spPr>
      </p:pic>
      <p:sp>
        <p:nvSpPr>
          <p:cNvPr id="3" name="Заголовок 5"/>
          <p:cNvSpPr txBox="1">
            <a:spLocks/>
          </p:cNvSpPr>
          <p:nvPr/>
        </p:nvSpPr>
        <p:spPr bwMode="auto">
          <a:xfrm>
            <a:off x="1619250" y="1"/>
            <a:ext cx="6445250" cy="928670"/>
          </a:xfrm>
          <a:prstGeom prst="rect">
            <a:avLst/>
          </a:prstGeom>
          <a:noFill/>
          <a:ln w="9525">
            <a:noFill/>
            <a:miter lim="800000"/>
            <a:headEnd/>
            <a:tailEnd/>
          </a:ln>
          <a:effectLst/>
        </p:spPr>
        <p:txBody>
          <a:bodyPr anchor="ctr"/>
          <a:lstStyle/>
          <a:p>
            <a:pPr>
              <a:defRPr/>
            </a:pPr>
            <a:r>
              <a:rPr lang="ru-RU" sz="4800" b="1" dirty="0">
                <a:solidFill>
                  <a:srgbClr val="0070C0"/>
                </a:solidFill>
                <a:effectLst>
                  <a:outerShdw blurRad="38100" dist="38100" dir="2700000" algn="tl">
                    <a:srgbClr val="C0C0C0"/>
                  </a:outerShdw>
                </a:effectLst>
                <a:latin typeface="Tahoma" pitchFamily="34" charset="0"/>
                <a:cs typeface="Tahoma" pitchFamily="34" charset="0"/>
              </a:rPr>
              <a:t>Трудовой договор</a:t>
            </a:r>
          </a:p>
        </p:txBody>
      </p:sp>
      <p:sp>
        <p:nvSpPr>
          <p:cNvPr id="4" name="Rectangle 3"/>
          <p:cNvSpPr txBox="1">
            <a:spLocks noChangeArrowheads="1"/>
          </p:cNvSpPr>
          <p:nvPr/>
        </p:nvSpPr>
        <p:spPr bwMode="auto">
          <a:xfrm>
            <a:off x="1042988" y="857232"/>
            <a:ext cx="7762875" cy="4084657"/>
          </a:xfrm>
          <a:prstGeom prst="rect">
            <a:avLst/>
          </a:prstGeom>
          <a:noFill/>
          <a:ln w="9525">
            <a:noFill/>
            <a:miter lim="800000"/>
            <a:headEnd/>
            <a:tailEnd/>
          </a:ln>
        </p:spPr>
        <p:txBody>
          <a:bodyPr/>
          <a:lstStyle/>
          <a:p>
            <a:pPr algn="just">
              <a:spcBef>
                <a:spcPct val="20000"/>
              </a:spcBef>
            </a:pPr>
            <a:r>
              <a:rPr lang="ru-RU" sz="2400" b="1" dirty="0">
                <a:solidFill>
                  <a:srgbClr val="10253F"/>
                </a:solidFill>
                <a:latin typeface="Tahoma" pitchFamily="34" charset="0"/>
                <a:cs typeface="Tahoma" pitchFamily="34" charset="0"/>
              </a:rPr>
              <a:t>      </a:t>
            </a:r>
            <a:r>
              <a:rPr lang="ru-RU" sz="2400" dirty="0"/>
              <a:t>Трудовой договор - соглашение между работодателем и работником, в соответствии с которым работодатель обязуется предоставить работнику работу по обусловленной трудовой функции, обеспечить условия труда, предусмотренные трудовым законодательством и иными нормативными правовыми актами, содержащими нормы трудового права, коллективным договором, соглашениями, локальными нормативными актами и данным соглашением, своевременно и в полном размере выплачивать работнику заработную плату, а работник обязуется лично выполнять определенную этим соглашением трудовую функцию в интересах, под управлением и контролем работодателя, соблюдать правила внутреннего трудового распорядка, действующие у данного работодателя. </a:t>
            </a:r>
            <a:r>
              <a:rPr lang="ru-RU" sz="2400" b="1" i="1" dirty="0">
                <a:latin typeface="Calibri" pitchFamily="34" charset="0"/>
              </a:rPr>
              <a:t>(ст. 56 Трудового Кодекса РФ).</a:t>
            </a:r>
            <a:endParaRPr lang="ru-RU" sz="2400" b="1" dirty="0">
              <a:solidFill>
                <a:srgbClr val="10253F"/>
              </a:solidFill>
              <a:latin typeface="Calibri" pitchFamily="34" charset="0"/>
              <a:cs typeface="Tahoma" pitchFamily="34" charset="0"/>
            </a:endParaRPr>
          </a:p>
        </p:txBody>
      </p:sp>
      <p:pic>
        <p:nvPicPr>
          <p:cNvPr id="10245" name="Рисунок 6" descr="14105 копия.tif"/>
          <p:cNvPicPr>
            <a:picLocks noChangeAspect="1"/>
          </p:cNvPicPr>
          <p:nvPr/>
        </p:nvPicPr>
        <p:blipFill>
          <a:blip r:embed="rId3"/>
          <a:srcRect/>
          <a:stretch>
            <a:fillRect/>
          </a:stretch>
        </p:blipFill>
        <p:spPr bwMode="auto">
          <a:xfrm>
            <a:off x="5076825" y="3789363"/>
            <a:ext cx="3671888" cy="35480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4" descr="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4579" name="Rectangle 3"/>
          <p:cNvSpPr>
            <a:spLocks noGrp="1" noChangeArrowheads="1"/>
          </p:cNvSpPr>
          <p:nvPr>
            <p:ph idx="1"/>
          </p:nvPr>
        </p:nvSpPr>
        <p:spPr>
          <a:xfrm>
            <a:off x="900113" y="2762250"/>
            <a:ext cx="8099425" cy="4095750"/>
          </a:xfrm>
        </p:spPr>
        <p:txBody>
          <a:bodyPr/>
          <a:lstStyle/>
          <a:p>
            <a:pPr eaLnBrk="1" hangingPunct="1">
              <a:lnSpc>
                <a:spcPct val="70000"/>
              </a:lnSpc>
              <a:buFont typeface="Wingdings" pitchFamily="2" charset="2"/>
              <a:buNone/>
            </a:pPr>
            <a:endParaRPr lang="ru-RU" sz="1000" b="1">
              <a:solidFill>
                <a:srgbClr val="FF9933"/>
              </a:solidFill>
              <a:latin typeface="Tahoma" pitchFamily="34" charset="0"/>
              <a:cs typeface="Tahoma" pitchFamily="34" charset="0"/>
            </a:endParaRPr>
          </a:p>
          <a:p>
            <a:pPr algn="just" eaLnBrk="1" hangingPunct="1">
              <a:spcBef>
                <a:spcPct val="0"/>
              </a:spcBef>
              <a:buFont typeface="Arial" charset="0"/>
              <a:buBlip>
                <a:blip r:embed="rId3"/>
              </a:buBlip>
            </a:pPr>
            <a:r>
              <a:rPr lang="ru-RU" sz="1600" b="1">
                <a:cs typeface="Tahoma" pitchFamily="34" charset="0"/>
              </a:rPr>
              <a:t>Трудовой договор заключается в 2-х экземплярах (по экземпляру каждой из сторон).</a:t>
            </a:r>
          </a:p>
          <a:p>
            <a:pPr algn="just" eaLnBrk="1" hangingPunct="1">
              <a:spcBef>
                <a:spcPct val="0"/>
              </a:spcBef>
              <a:buFont typeface="Arial" charset="0"/>
              <a:buBlip>
                <a:blip r:embed="rId3"/>
              </a:buBlip>
            </a:pPr>
            <a:endParaRPr lang="ru-RU" sz="1600" b="1">
              <a:cs typeface="Tahoma" pitchFamily="34" charset="0"/>
            </a:endParaRPr>
          </a:p>
          <a:p>
            <a:pPr algn="just" eaLnBrk="1" hangingPunct="1">
              <a:spcBef>
                <a:spcPct val="0"/>
              </a:spcBef>
              <a:buFont typeface="Arial" charset="0"/>
              <a:buBlip>
                <a:blip r:embed="rId3"/>
              </a:buBlip>
            </a:pPr>
            <a:r>
              <a:rPr lang="ru-RU" sz="1600" b="1">
                <a:cs typeface="Tahoma" pitchFamily="34" charset="0"/>
              </a:rPr>
              <a:t>    Если в трудовом договоре не оговорен срок его действия, то договор заключен на неопределенный срок.</a:t>
            </a:r>
          </a:p>
          <a:p>
            <a:pPr algn="just" eaLnBrk="1" hangingPunct="1">
              <a:spcBef>
                <a:spcPct val="0"/>
              </a:spcBef>
              <a:buFont typeface="Arial" charset="0"/>
              <a:buBlip>
                <a:blip r:embed="rId3"/>
              </a:buBlip>
            </a:pPr>
            <a:endParaRPr lang="ru-RU" sz="1600" b="1">
              <a:cs typeface="Tahoma" pitchFamily="34" charset="0"/>
            </a:endParaRPr>
          </a:p>
          <a:p>
            <a:pPr algn="just" eaLnBrk="1" hangingPunct="1">
              <a:spcBef>
                <a:spcPct val="0"/>
              </a:spcBef>
              <a:buFont typeface="Arial" charset="0"/>
              <a:buBlip>
                <a:blip r:embed="rId3"/>
              </a:buBlip>
            </a:pPr>
            <a:r>
              <a:rPr lang="ru-RU" sz="1600" b="1">
                <a:cs typeface="Tahoma" pitchFamily="34" charset="0"/>
              </a:rPr>
              <a:t>Трудовой договор вступает в силу со дня его подписания.</a:t>
            </a:r>
          </a:p>
          <a:p>
            <a:pPr algn="just" eaLnBrk="1" hangingPunct="1">
              <a:spcBef>
                <a:spcPct val="0"/>
              </a:spcBef>
              <a:buFont typeface="Arial" charset="0"/>
              <a:buBlip>
                <a:blip r:embed="rId3"/>
              </a:buBlip>
            </a:pPr>
            <a:endParaRPr lang="ru-RU" sz="1600" b="1">
              <a:cs typeface="Tahoma" pitchFamily="34" charset="0"/>
            </a:endParaRPr>
          </a:p>
          <a:p>
            <a:pPr algn="just" eaLnBrk="1" hangingPunct="1">
              <a:spcBef>
                <a:spcPct val="0"/>
              </a:spcBef>
              <a:buFont typeface="Arial" charset="0"/>
              <a:buBlip>
                <a:blip r:embed="rId3"/>
              </a:buBlip>
            </a:pPr>
            <a:r>
              <a:rPr lang="ru-RU" sz="1600" b="1">
                <a:cs typeface="Tahoma" pitchFamily="34" charset="0"/>
              </a:rPr>
              <a:t>    Для лиц не достигших 18 лет при приеме на работу испытательный срок не устанавливается (ст. 70 ТК РФ).</a:t>
            </a:r>
          </a:p>
          <a:p>
            <a:pPr algn="just" eaLnBrk="1" hangingPunct="1">
              <a:spcBef>
                <a:spcPct val="0"/>
              </a:spcBef>
              <a:buFont typeface="Arial" charset="0"/>
              <a:buBlip>
                <a:blip r:embed="rId3"/>
              </a:buBlip>
            </a:pPr>
            <a:endParaRPr lang="ru-RU" sz="1600" b="1">
              <a:cs typeface="Tahoma" pitchFamily="34" charset="0"/>
            </a:endParaRPr>
          </a:p>
          <a:p>
            <a:pPr algn="just" eaLnBrk="1" hangingPunct="1">
              <a:spcBef>
                <a:spcPct val="0"/>
              </a:spcBef>
              <a:buFont typeface="Arial" charset="0"/>
              <a:buBlip>
                <a:blip r:embed="rId3"/>
              </a:buBlip>
            </a:pPr>
            <a:r>
              <a:rPr lang="ru-RU" sz="1600" b="1">
                <a:cs typeface="Tahoma" pitchFamily="34" charset="0"/>
              </a:rPr>
              <a:t>    Расторжение трудового договора с работниками до 18 лет по инициативе работодателя (исключение: ликвидация организации или ИП) помимо соблюдения общего порядка допускается только с согласия соответствующей государственной инспекции труда и комиссии по делам несовершеннолетних и защите их прав (ст.269 ТК РФ).</a:t>
            </a:r>
          </a:p>
          <a:p>
            <a:pPr algn="just" eaLnBrk="1" hangingPunct="1"/>
            <a:endParaRPr lang="ru-RU" sz="1100">
              <a:latin typeface="Tahoma" pitchFamily="34" charset="0"/>
              <a:cs typeface="Tahoma" pitchFamily="34" charset="0"/>
            </a:endParaRPr>
          </a:p>
          <a:p>
            <a:pPr algn="ctr" eaLnBrk="1" hangingPunct="1">
              <a:lnSpc>
                <a:spcPct val="70000"/>
              </a:lnSpc>
              <a:buFont typeface="Wingdings" pitchFamily="2" charset="2"/>
              <a:buNone/>
            </a:pPr>
            <a:endParaRPr lang="ru-RU" sz="1000" i="1">
              <a:solidFill>
                <a:schemeClr val="bg2"/>
              </a:solidFill>
              <a:latin typeface="Tahoma" pitchFamily="34" charset="0"/>
              <a:cs typeface="Tahoma" pitchFamily="34" charset="0"/>
            </a:endParaRPr>
          </a:p>
        </p:txBody>
      </p:sp>
      <p:sp>
        <p:nvSpPr>
          <p:cNvPr id="24580" name="Oval 4"/>
          <p:cNvSpPr>
            <a:spLocks noChangeArrowheads="1"/>
          </p:cNvSpPr>
          <p:nvPr/>
        </p:nvSpPr>
        <p:spPr bwMode="auto">
          <a:xfrm>
            <a:off x="1042988" y="1557338"/>
            <a:ext cx="3560762" cy="1079500"/>
          </a:xfrm>
          <a:prstGeom prst="round2DiagRect">
            <a:avLst/>
          </a:prstGeom>
          <a:gradFill>
            <a:gsLst>
              <a:gs pos="0">
                <a:srgbClr val="0070C0"/>
              </a:gs>
              <a:gs pos="50000">
                <a:schemeClr val="accent1">
                  <a:tint val="44500"/>
                  <a:satMod val="160000"/>
                </a:schemeClr>
              </a:gs>
              <a:gs pos="100000">
                <a:schemeClr val="accent1">
                  <a:tint val="23500"/>
                  <a:satMod val="160000"/>
                </a:schemeClr>
              </a:gs>
            </a:gsLst>
            <a:lin ang="5400000" scaled="0"/>
          </a:gra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ru-RU" sz="2000" b="1" dirty="0">
                <a:solidFill>
                  <a:schemeClr val="tx1"/>
                </a:solidFill>
                <a:effectLst>
                  <a:outerShdw blurRad="38100" dist="38100" dir="2700000" algn="tl">
                    <a:srgbClr val="FFFFFF"/>
                  </a:outerShdw>
                </a:effectLst>
                <a:latin typeface="Tahoma" pitchFamily="34" charset="0"/>
                <a:cs typeface="Tahoma" pitchFamily="34" charset="0"/>
              </a:rPr>
              <a:t>Неопределенный </a:t>
            </a:r>
            <a:r>
              <a:rPr lang="ru-RU" sz="2000" dirty="0">
                <a:solidFill>
                  <a:schemeClr val="tx1"/>
                </a:solidFill>
                <a:effectLst>
                  <a:outerShdw blurRad="38100" dist="38100" dir="2700000" algn="tl">
                    <a:srgbClr val="FFFFFF"/>
                  </a:outerShdw>
                </a:effectLst>
                <a:latin typeface="Tahoma" pitchFamily="34" charset="0"/>
                <a:cs typeface="Tahoma" pitchFamily="34" charset="0"/>
              </a:rPr>
              <a:t>	</a:t>
            </a:r>
          </a:p>
          <a:p>
            <a:pPr algn="ctr">
              <a:defRPr/>
            </a:pPr>
            <a:r>
              <a:rPr lang="ru-RU" sz="2000" dirty="0">
                <a:solidFill>
                  <a:schemeClr val="tx1"/>
                </a:solidFill>
                <a:effectLst>
                  <a:outerShdw blurRad="38100" dist="38100" dir="2700000" algn="tl">
                    <a:srgbClr val="FFFFFF"/>
                  </a:outerShdw>
                </a:effectLst>
                <a:latin typeface="Tahoma" pitchFamily="34" charset="0"/>
                <a:cs typeface="Tahoma" pitchFamily="34" charset="0"/>
              </a:rPr>
              <a:t>(срок действия не определен)</a:t>
            </a:r>
          </a:p>
        </p:txBody>
      </p:sp>
      <p:sp>
        <p:nvSpPr>
          <p:cNvPr id="24581" name="Oval 5"/>
          <p:cNvSpPr>
            <a:spLocks noChangeArrowheads="1"/>
          </p:cNvSpPr>
          <p:nvPr/>
        </p:nvSpPr>
        <p:spPr bwMode="auto">
          <a:xfrm>
            <a:off x="5003800" y="1557338"/>
            <a:ext cx="3835400" cy="1057275"/>
          </a:xfrm>
          <a:prstGeom prst="round2DiagRect">
            <a:avLst/>
          </a:prstGeom>
          <a:gradFill>
            <a:gsLst>
              <a:gs pos="0">
                <a:srgbClr val="0070C0"/>
              </a:gs>
              <a:gs pos="50000">
                <a:schemeClr val="accent1">
                  <a:tint val="44500"/>
                  <a:satMod val="160000"/>
                </a:schemeClr>
              </a:gs>
              <a:gs pos="100000">
                <a:schemeClr val="accent1">
                  <a:tint val="23500"/>
                  <a:satMod val="160000"/>
                </a:schemeClr>
              </a:gs>
            </a:gsLst>
            <a:lin ang="5400000" scaled="0"/>
          </a:gradFill>
          <a:ln>
            <a:headEnd/>
            <a:tailEnd/>
          </a:ln>
        </p:spPr>
        <p:style>
          <a:lnRef idx="3">
            <a:schemeClr val="lt1"/>
          </a:lnRef>
          <a:fillRef idx="1">
            <a:schemeClr val="accent1"/>
          </a:fillRef>
          <a:effectRef idx="1">
            <a:schemeClr val="accent1"/>
          </a:effectRef>
          <a:fontRef idx="minor">
            <a:schemeClr val="lt1"/>
          </a:fontRef>
        </p:style>
        <p:txBody>
          <a:bodyPr wrap="none" anchor="ctr"/>
          <a:lstStyle/>
          <a:p>
            <a:pPr algn="ctr">
              <a:defRPr/>
            </a:pPr>
            <a:r>
              <a:rPr lang="ru-RU" sz="2000" b="1">
                <a:solidFill>
                  <a:schemeClr val="tx1"/>
                </a:solidFill>
                <a:effectLst>
                  <a:outerShdw blurRad="38100" dist="38100" dir="2700000" algn="tl">
                    <a:srgbClr val="FFFFFF"/>
                  </a:outerShdw>
                </a:effectLst>
                <a:latin typeface="Tahoma" pitchFamily="34" charset="0"/>
                <a:cs typeface="Tahoma" pitchFamily="34" charset="0"/>
              </a:rPr>
              <a:t>Срочный</a:t>
            </a:r>
          </a:p>
          <a:p>
            <a:pPr algn="ctr">
              <a:defRPr/>
            </a:pPr>
            <a:r>
              <a:rPr lang="ru-RU" sz="2000">
                <a:solidFill>
                  <a:schemeClr val="tx1"/>
                </a:solidFill>
                <a:effectLst>
                  <a:outerShdw blurRad="38100" dist="38100" dir="2700000" algn="tl">
                    <a:srgbClr val="FFFFFF"/>
                  </a:outerShdw>
                </a:effectLst>
                <a:latin typeface="Tahoma" pitchFamily="34" charset="0"/>
                <a:cs typeface="Tahoma" pitchFamily="34" charset="0"/>
              </a:rPr>
              <a:t>(заключается на срок </a:t>
            </a:r>
          </a:p>
          <a:p>
            <a:pPr algn="ctr">
              <a:defRPr/>
            </a:pPr>
            <a:r>
              <a:rPr lang="ru-RU" sz="2000">
                <a:solidFill>
                  <a:schemeClr val="tx1"/>
                </a:solidFill>
                <a:effectLst>
                  <a:outerShdw blurRad="38100" dist="38100" dir="2700000" algn="tl">
                    <a:srgbClr val="FFFFFF"/>
                  </a:outerShdw>
                </a:effectLst>
                <a:latin typeface="Tahoma" pitchFamily="34" charset="0"/>
                <a:cs typeface="Tahoma" pitchFamily="34" charset="0"/>
              </a:rPr>
              <a:t>не более 5 лет)</a:t>
            </a:r>
          </a:p>
        </p:txBody>
      </p:sp>
      <p:sp>
        <p:nvSpPr>
          <p:cNvPr id="7" name="Заголовок 5"/>
          <p:cNvSpPr txBox="1">
            <a:spLocks/>
          </p:cNvSpPr>
          <p:nvPr/>
        </p:nvSpPr>
        <p:spPr bwMode="auto">
          <a:xfrm>
            <a:off x="1692275" y="115888"/>
            <a:ext cx="6875463" cy="1304925"/>
          </a:xfrm>
          <a:prstGeom prst="rect">
            <a:avLst/>
          </a:prstGeom>
          <a:noFill/>
          <a:ln w="9525">
            <a:noFill/>
            <a:miter lim="800000"/>
            <a:headEnd/>
            <a:tailEnd/>
          </a:ln>
          <a:effectLst/>
        </p:spPr>
        <p:txBody>
          <a:bodyPr anchor="ctr"/>
          <a:lstStyle/>
          <a:p>
            <a:pPr algn="ctr">
              <a:defRPr/>
            </a:pPr>
            <a:r>
              <a:rPr lang="ru-RU" sz="2800" b="1">
                <a:solidFill>
                  <a:srgbClr val="0070C0"/>
                </a:solidFill>
                <a:effectLst>
                  <a:outerShdw blurRad="38100" dist="38100" dir="2700000" algn="tl">
                    <a:srgbClr val="C0C0C0"/>
                  </a:outerShdw>
                </a:effectLst>
                <a:latin typeface="Tahoma" pitchFamily="34" charset="0"/>
                <a:cs typeface="Tahoma" pitchFamily="34" charset="0"/>
              </a:rPr>
              <a:t>Заключение трудового договора </a:t>
            </a:r>
          </a:p>
          <a:p>
            <a:pPr algn="ctr">
              <a:defRPr/>
            </a:pPr>
            <a:r>
              <a:rPr lang="ru-RU" sz="2800" b="1">
                <a:solidFill>
                  <a:srgbClr val="0070C0"/>
                </a:solidFill>
                <a:effectLst>
                  <a:outerShdw blurRad="38100" dist="38100" dir="2700000" algn="tl">
                    <a:srgbClr val="C0C0C0"/>
                  </a:outerShdw>
                </a:effectLst>
                <a:latin typeface="Tahoma" pitchFamily="34" charset="0"/>
                <a:cs typeface="Tahoma" pitchFamily="34" charset="0"/>
              </a:rPr>
              <a:t>(ст.ст.58, 61, 70 ТК РФ)</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decel="50000" fill="hold">
                                          <p:stCondLst>
                                            <p:cond delay="0"/>
                                          </p:stCondLst>
                                        </p:cTn>
                                        <p:tgtEl>
                                          <p:spTgt spid="2458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458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4580"/>
                                        </p:tgtEl>
                                        <p:attrNameLst>
                                          <p:attrName>ppt_w</p:attrName>
                                        </p:attrNameLst>
                                      </p:cBhvr>
                                      <p:tavLst>
                                        <p:tav tm="0">
                                          <p:val>
                                            <p:strVal val="#ppt_w*.05"/>
                                          </p:val>
                                        </p:tav>
                                        <p:tav tm="100000">
                                          <p:val>
                                            <p:strVal val="#ppt_w"/>
                                          </p:val>
                                        </p:tav>
                                      </p:tavLst>
                                    </p:anim>
                                    <p:anim calcmode="lin" valueType="num">
                                      <p:cBhvr>
                                        <p:cTn id="10" dur="1000" fill="hold"/>
                                        <p:tgtEl>
                                          <p:spTgt spid="2458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458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458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458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4580"/>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24581"/>
                                        </p:tgtEl>
                                        <p:attrNameLst>
                                          <p:attrName>style.visibility</p:attrName>
                                        </p:attrNameLst>
                                      </p:cBhvr>
                                      <p:to>
                                        <p:strVal val="visible"/>
                                      </p:to>
                                    </p:set>
                                    <p:anim calcmode="lin" valueType="num">
                                      <p:cBhvr>
                                        <p:cTn id="18" dur="500" decel="50000" fill="hold">
                                          <p:stCondLst>
                                            <p:cond delay="0"/>
                                          </p:stCondLst>
                                        </p:cTn>
                                        <p:tgtEl>
                                          <p:spTgt spid="24581"/>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24581"/>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24581"/>
                                        </p:tgtEl>
                                        <p:attrNameLst>
                                          <p:attrName>ppt_w</p:attrName>
                                        </p:attrNameLst>
                                      </p:cBhvr>
                                      <p:tavLst>
                                        <p:tav tm="0">
                                          <p:val>
                                            <p:strVal val="#ppt_w*.05"/>
                                          </p:val>
                                        </p:tav>
                                        <p:tav tm="100000">
                                          <p:val>
                                            <p:strVal val="#ppt_w"/>
                                          </p:val>
                                        </p:tav>
                                      </p:tavLst>
                                    </p:anim>
                                    <p:anim calcmode="lin" valueType="num">
                                      <p:cBhvr>
                                        <p:cTn id="21" dur="1000" fill="hold"/>
                                        <p:tgtEl>
                                          <p:spTgt spid="24581"/>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24581"/>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24581"/>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24581"/>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24581"/>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4579">
                                            <p:txEl>
                                              <p:pRg st="1" end="1"/>
                                            </p:txEl>
                                          </p:spTgt>
                                        </p:tgtEl>
                                        <p:attrNameLst>
                                          <p:attrName>style.visibility</p:attrName>
                                        </p:attrNameLst>
                                      </p:cBhvr>
                                      <p:to>
                                        <p:strVal val="visible"/>
                                      </p:to>
                                    </p:set>
                                    <p:animEffect transition="in" filter="fade">
                                      <p:cBhvr>
                                        <p:cTn id="29" dur="2000"/>
                                        <p:tgtEl>
                                          <p:spTgt spid="24579">
                                            <p:txEl>
                                              <p:pRg st="1" end="1"/>
                                            </p:txEl>
                                          </p:spTgt>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24579">
                                            <p:txEl>
                                              <p:pRg st="3" end="3"/>
                                            </p:txEl>
                                          </p:spTgt>
                                        </p:tgtEl>
                                        <p:attrNameLst>
                                          <p:attrName>style.visibility</p:attrName>
                                        </p:attrNameLst>
                                      </p:cBhvr>
                                      <p:to>
                                        <p:strVal val="visible"/>
                                      </p:to>
                                    </p:set>
                                    <p:animEffect transition="in" filter="fade">
                                      <p:cBhvr>
                                        <p:cTn id="33" dur="2000"/>
                                        <p:tgtEl>
                                          <p:spTgt spid="24579">
                                            <p:txEl>
                                              <p:pRg st="3" end="3"/>
                                            </p:txEl>
                                          </p:spTgt>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Effect transition="in" filter="fade">
                                      <p:cBhvr>
                                        <p:cTn id="37" dur="2000"/>
                                        <p:tgtEl>
                                          <p:spTgt spid="24579">
                                            <p:txEl>
                                              <p:pRg st="5" end="5"/>
                                            </p:txEl>
                                          </p:spTgt>
                                        </p:tgtEl>
                                      </p:cBhvr>
                                    </p:animEffect>
                                  </p:childTnLst>
                                </p:cTn>
                              </p:par>
                            </p:childTnLst>
                          </p:cTn>
                        </p:par>
                        <p:par>
                          <p:cTn id="38" fill="hold">
                            <p:stCondLst>
                              <p:cond delay="8000"/>
                            </p:stCondLst>
                            <p:childTnLst>
                              <p:par>
                                <p:cTn id="39" presetID="10" presetClass="entr" presetSubtype="0" fill="hold" grpId="0" nodeType="afterEffect">
                                  <p:stCondLst>
                                    <p:cond delay="0"/>
                                  </p:stCondLst>
                                  <p:childTnLst>
                                    <p:set>
                                      <p:cBhvr>
                                        <p:cTn id="40" dur="1" fill="hold">
                                          <p:stCondLst>
                                            <p:cond delay="0"/>
                                          </p:stCondLst>
                                        </p:cTn>
                                        <p:tgtEl>
                                          <p:spTgt spid="24579">
                                            <p:txEl>
                                              <p:pRg st="7" end="7"/>
                                            </p:txEl>
                                          </p:spTgt>
                                        </p:tgtEl>
                                        <p:attrNameLst>
                                          <p:attrName>style.visibility</p:attrName>
                                        </p:attrNameLst>
                                      </p:cBhvr>
                                      <p:to>
                                        <p:strVal val="visible"/>
                                      </p:to>
                                    </p:set>
                                    <p:animEffect transition="in" filter="fade">
                                      <p:cBhvr>
                                        <p:cTn id="41" dur="2000"/>
                                        <p:tgtEl>
                                          <p:spTgt spid="24579">
                                            <p:txEl>
                                              <p:pRg st="7" end="7"/>
                                            </p:txEl>
                                          </p:spTgt>
                                        </p:tgtEl>
                                      </p:cBhvr>
                                    </p:animEffect>
                                  </p:childTnLst>
                                </p:cTn>
                              </p:par>
                            </p:childTnLst>
                          </p:cTn>
                        </p:par>
                        <p:par>
                          <p:cTn id="42" fill="hold">
                            <p:stCondLst>
                              <p:cond delay="10000"/>
                            </p:stCondLst>
                            <p:childTnLst>
                              <p:par>
                                <p:cTn id="43" presetID="10" presetClass="entr" presetSubtype="0" fill="hold" grpId="0" nodeType="afterEffect">
                                  <p:stCondLst>
                                    <p:cond delay="0"/>
                                  </p:stCondLst>
                                  <p:childTnLst>
                                    <p:set>
                                      <p:cBhvr>
                                        <p:cTn id="44" dur="1" fill="hold">
                                          <p:stCondLst>
                                            <p:cond delay="0"/>
                                          </p:stCondLst>
                                        </p:cTn>
                                        <p:tgtEl>
                                          <p:spTgt spid="24579">
                                            <p:txEl>
                                              <p:pRg st="9" end="9"/>
                                            </p:txEl>
                                          </p:spTgt>
                                        </p:tgtEl>
                                        <p:attrNameLst>
                                          <p:attrName>style.visibility</p:attrName>
                                        </p:attrNameLst>
                                      </p:cBhvr>
                                      <p:to>
                                        <p:strVal val="visible"/>
                                      </p:to>
                                    </p:set>
                                    <p:animEffect transition="in" filter="fade">
                                      <p:cBhvr>
                                        <p:cTn id="45" dur="2000"/>
                                        <p:tgtEl>
                                          <p:spTgt spid="245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24580" grpId="0" animBg="1"/>
      <p:bldP spid="24581"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1478</Words>
  <Application>Microsoft Office PowerPoint</Application>
  <PresentationFormat>Экран (4:3)</PresentationFormat>
  <Paragraphs>258</Paragraphs>
  <Slides>24</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24</vt:i4>
      </vt:variant>
    </vt:vector>
  </HeadingPairs>
  <TitlesOfParts>
    <vt:vector size="33" baseType="lpstr">
      <vt:lpstr>Arial</vt:lpstr>
      <vt:lpstr>Book Antiqua</vt:lpstr>
      <vt:lpstr>Calibri</vt:lpstr>
      <vt:lpstr>Tahoma</vt:lpstr>
      <vt:lpstr>Times New Roman</vt:lpstr>
      <vt:lpstr>Verdana</vt:lpstr>
      <vt:lpstr>Wingdings</vt:lpstr>
      <vt:lpstr>Wingdings 2</vt:lpstr>
      <vt:lpstr>Тема Office</vt:lpstr>
      <vt:lpstr>Презентация PowerPoint</vt:lpstr>
      <vt:lpstr>Несовершеннолетние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А для учащихся ОУ, образовательных учреждений начального и среднего профессионального образования, совмещающих в течение учебного года учебу с работой: </vt:lpstr>
      <vt:lpstr>Отпуск несовершеннолетних работников</vt:lpstr>
      <vt:lpstr>Оплата труда несовершеннолетних работников</vt:lpstr>
      <vt:lpstr>Презентация PowerPoint</vt:lpstr>
      <vt:lpstr>Материальная ответственность</vt:lpstr>
      <vt:lpstr>Расторжение трудового договора</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79128447179</dc:creator>
  <cp:lastModifiedBy>User</cp:lastModifiedBy>
  <cp:revision>15</cp:revision>
  <dcterms:created xsi:type="dcterms:W3CDTF">2021-02-24T18:57:48Z</dcterms:created>
  <dcterms:modified xsi:type="dcterms:W3CDTF">2022-11-17T11:47:25Z</dcterms:modified>
</cp:coreProperties>
</file>